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6"/>
  </p:notesMasterIdLst>
  <p:sldIdLst>
    <p:sldId id="257" r:id="rId5"/>
    <p:sldId id="273" r:id="rId6"/>
    <p:sldId id="298" r:id="rId7"/>
    <p:sldId id="335" r:id="rId8"/>
    <p:sldId id="330" r:id="rId9"/>
    <p:sldId id="329" r:id="rId10"/>
    <p:sldId id="328" r:id="rId11"/>
    <p:sldId id="327" r:id="rId12"/>
    <p:sldId id="326" r:id="rId13"/>
    <p:sldId id="334" r:id="rId14"/>
    <p:sldId id="333" r:id="rId15"/>
    <p:sldId id="332" r:id="rId16"/>
    <p:sldId id="331" r:id="rId17"/>
    <p:sldId id="344" r:id="rId18"/>
    <p:sldId id="293" r:id="rId19"/>
    <p:sldId id="346" r:id="rId20"/>
    <p:sldId id="347" r:id="rId21"/>
    <p:sldId id="345" r:id="rId22"/>
    <p:sldId id="348" r:id="rId23"/>
    <p:sldId id="349" r:id="rId24"/>
    <p:sldId id="350" r:id="rId25"/>
    <p:sldId id="336" r:id="rId26"/>
    <p:sldId id="354" r:id="rId27"/>
    <p:sldId id="353" r:id="rId28"/>
    <p:sldId id="355" r:id="rId29"/>
    <p:sldId id="356" r:id="rId30"/>
    <p:sldId id="365" r:id="rId31"/>
    <p:sldId id="366" r:id="rId32"/>
    <p:sldId id="367" r:id="rId33"/>
    <p:sldId id="364" r:id="rId34"/>
    <p:sldId id="357" r:id="rId35"/>
    <p:sldId id="359" r:id="rId36"/>
    <p:sldId id="360" r:id="rId37"/>
    <p:sldId id="361" r:id="rId38"/>
    <p:sldId id="362" r:id="rId39"/>
    <p:sldId id="363" r:id="rId40"/>
    <p:sldId id="369" r:id="rId41"/>
    <p:sldId id="370" r:id="rId42"/>
    <p:sldId id="402" r:id="rId43"/>
    <p:sldId id="401" r:id="rId44"/>
    <p:sldId id="400" r:id="rId45"/>
    <p:sldId id="399" r:id="rId46"/>
    <p:sldId id="398" r:id="rId47"/>
    <p:sldId id="397" r:id="rId48"/>
    <p:sldId id="396" r:id="rId49"/>
    <p:sldId id="395" r:id="rId50"/>
    <p:sldId id="394" r:id="rId51"/>
    <p:sldId id="393" r:id="rId52"/>
    <p:sldId id="302" r:id="rId53"/>
    <p:sldId id="301" r:id="rId54"/>
    <p:sldId id="392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entury Gothic" panose="020B0502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95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C5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406B8D23-EA18-47FC-B099-151153528035}" v="9" dt="2022-10-12T02:41:02.292"/>
    <p1510:client id="{529E741A-A276-772F-FFB5-2954F31D24DB}" v="22" dt="2022-09-28T04:51:44.387"/>
    <p1510:client id="{53032017-CEB5-DE27-F1FA-B4DE88060054}" v="1253" dt="2022-10-05T19:38:11.392"/>
    <p1510:client id="{5C2D9265-9EB9-066A-8EDF-1DC68B94F8A5}" v="17" dt="2022-10-07T15:58:34.992"/>
    <p1510:client id="{78EB0679-3E8E-81E9-4DE5-0CAEB58003B9}" v="31" dt="2022-10-04T17:28:31.547"/>
    <p1510:client id="{790943A4-9A28-F790-A333-9F86C157DF6E}" v="586" dt="2022-10-05T17:40:46.367"/>
    <p1510:client id="{8209AC6F-79AE-FAB6-26D8-F61806EBC6C2}" v="1586" dt="2022-09-27T04:29:11.091"/>
    <p1510:client id="{9CA477F1-85D2-350F-E4DA-C89D79CEB199}" v="1420" dt="2022-10-04T19:52:15.961"/>
    <p1510:client id="{A1B70F3C-6300-9675-51B5-E9E571F1DFC9}" v="20" dt="2022-10-11T21:21:33.663"/>
    <p1510:client id="{B968A905-2C10-A987-FE5C-FB1958B7E159}" v="610" dt="2022-09-19T21:14:47.055"/>
    <p1510:client id="{F430E7D2-A5DE-97FA-E100-835D19689E61}" v="17" dt="2022-09-20T23:23:20.289"/>
    <p1510:client id="{F670A3C0-2CC7-DA26-DA0C-CA6A9C3C0E41}" v="338" dt="2022-10-05T02:38:12.961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95" Type="http://customschemas.google.com/relationships/presentationmetadata" Target="meta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9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69B27-E5C9-4A3F-A422-AC010955A88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8778D62-B62F-41E8-99FC-0EFE1F267991}">
      <dgm:prSet phldrT="[Text]" phldr="0"/>
      <dgm:spPr/>
      <dgm:t>
        <a:bodyPr/>
        <a:lstStyle/>
        <a:p>
          <a:pPr rtl="0"/>
          <a:r>
            <a:rPr lang="en-US" dirty="0"/>
            <a:t> Data Source</a:t>
          </a:r>
        </a:p>
      </dgm:t>
    </dgm:pt>
    <dgm:pt modelId="{5882D084-9269-4527-82EB-8893248BA23F}" type="parTrans" cxnId="{00645C70-0B84-4113-87E5-F8E19B421285}">
      <dgm:prSet/>
      <dgm:spPr/>
      <dgm:t>
        <a:bodyPr/>
        <a:lstStyle/>
        <a:p>
          <a:endParaRPr lang="en-US"/>
        </a:p>
      </dgm:t>
    </dgm:pt>
    <dgm:pt modelId="{8BD2B7D2-90D6-43B0-A9CD-AC026E1923D0}" type="sibTrans" cxnId="{00645C70-0B84-4113-87E5-F8E19B421285}">
      <dgm:prSet/>
      <dgm:spPr/>
      <dgm:t>
        <a:bodyPr/>
        <a:lstStyle/>
        <a:p>
          <a:endParaRPr lang="en-US"/>
        </a:p>
      </dgm:t>
    </dgm:pt>
    <dgm:pt modelId="{185BDD6D-98A4-4152-89AC-E9547919D4FB}">
      <dgm:prSet phldrT="[Text]" phldr="0"/>
      <dgm:spPr/>
      <dgm:t>
        <a:bodyPr/>
        <a:lstStyle/>
        <a:p>
          <a:pPr rtl="0"/>
          <a:r>
            <a:rPr lang="en-US" dirty="0"/>
            <a:t> ETL</a:t>
          </a:r>
        </a:p>
      </dgm:t>
    </dgm:pt>
    <dgm:pt modelId="{695450CC-08AE-4E5B-B265-E08EE06D8281}" type="parTrans" cxnId="{656E0F78-B662-494C-8610-39EE757FE781}">
      <dgm:prSet/>
      <dgm:spPr/>
      <dgm:t>
        <a:bodyPr/>
        <a:lstStyle/>
        <a:p>
          <a:endParaRPr lang="en-US"/>
        </a:p>
      </dgm:t>
    </dgm:pt>
    <dgm:pt modelId="{0BEC478F-A6AB-4293-99C3-4B07038CD969}" type="sibTrans" cxnId="{656E0F78-B662-494C-8610-39EE757FE781}">
      <dgm:prSet/>
      <dgm:spPr/>
      <dgm:t>
        <a:bodyPr/>
        <a:lstStyle/>
        <a:p>
          <a:endParaRPr lang="en-US"/>
        </a:p>
      </dgm:t>
    </dgm:pt>
    <dgm:pt modelId="{651F7688-90F0-404E-8B88-7020D648EACD}">
      <dgm:prSet phldrT="[Text]" phldr="0"/>
      <dgm:spPr/>
      <dgm:t>
        <a:bodyPr/>
        <a:lstStyle/>
        <a:p>
          <a:pPr rtl="0"/>
          <a:r>
            <a:rPr lang="en-US" dirty="0"/>
            <a:t> Data Warehouse</a:t>
          </a:r>
        </a:p>
      </dgm:t>
    </dgm:pt>
    <dgm:pt modelId="{DC371CE9-AF87-48A0-A018-4F590EA4807D}" type="parTrans" cxnId="{34FED708-5582-45CE-B9F6-7F7DA603C959}">
      <dgm:prSet/>
      <dgm:spPr/>
      <dgm:t>
        <a:bodyPr/>
        <a:lstStyle/>
        <a:p>
          <a:endParaRPr lang="en-US"/>
        </a:p>
      </dgm:t>
    </dgm:pt>
    <dgm:pt modelId="{B3357EAF-1407-4BD9-A660-2630A92943B0}" type="sibTrans" cxnId="{34FED708-5582-45CE-B9F6-7F7DA603C959}">
      <dgm:prSet/>
      <dgm:spPr/>
      <dgm:t>
        <a:bodyPr/>
        <a:lstStyle/>
        <a:p>
          <a:endParaRPr lang="en-US"/>
        </a:p>
      </dgm:t>
    </dgm:pt>
    <dgm:pt modelId="{A7BC6BDB-91EC-4121-8E92-6CB2F9C4F005}">
      <dgm:prSet phldr="0"/>
      <dgm:spPr/>
      <dgm:t>
        <a:bodyPr/>
        <a:lstStyle/>
        <a:p>
          <a:pPr rtl="0"/>
          <a:r>
            <a:rPr lang="en-US" dirty="0" err="1"/>
            <a:t>Análise</a:t>
          </a:r>
          <a:r>
            <a:rPr lang="en-US" dirty="0"/>
            <a:t> de dados</a:t>
          </a:r>
        </a:p>
      </dgm:t>
    </dgm:pt>
    <dgm:pt modelId="{3CB9E2DC-B9B5-4704-BF7C-6FE012FA7ABB}" type="parTrans" cxnId="{6982752A-D046-4093-8312-82FFCB7CD885}">
      <dgm:prSet/>
      <dgm:spPr/>
      <dgm:t>
        <a:bodyPr/>
        <a:lstStyle/>
        <a:p>
          <a:endParaRPr lang="en-US"/>
        </a:p>
      </dgm:t>
    </dgm:pt>
    <dgm:pt modelId="{DD9B6120-99AB-4F7F-A6CF-BAD97C9C11F3}" type="sibTrans" cxnId="{6982752A-D046-4093-8312-82FFCB7CD885}">
      <dgm:prSet/>
      <dgm:spPr/>
      <dgm:t>
        <a:bodyPr/>
        <a:lstStyle/>
        <a:p>
          <a:endParaRPr lang="en-US"/>
        </a:p>
      </dgm:t>
    </dgm:pt>
    <dgm:pt modelId="{062BAF73-D3E5-4B2F-9767-4E69B3F823B9}">
      <dgm:prSet phldr="0"/>
      <dgm:spPr/>
      <dgm:t>
        <a:bodyPr/>
        <a:lstStyle/>
        <a:p>
          <a:pPr rtl="0"/>
          <a:r>
            <a:rPr lang="en-US" dirty="0" err="1"/>
            <a:t>Visualização</a:t>
          </a:r>
          <a:r>
            <a:rPr lang="en-US" dirty="0"/>
            <a:t> dos dados</a:t>
          </a:r>
        </a:p>
      </dgm:t>
    </dgm:pt>
    <dgm:pt modelId="{0AD1A11B-F6D6-4EB1-B99F-D3A23EDC28EF}" type="parTrans" cxnId="{5001FD39-11C2-4C96-B3F2-0278D1E29B56}">
      <dgm:prSet/>
      <dgm:spPr/>
      <dgm:t>
        <a:bodyPr/>
        <a:lstStyle/>
        <a:p>
          <a:endParaRPr lang="en-US"/>
        </a:p>
      </dgm:t>
    </dgm:pt>
    <dgm:pt modelId="{00511472-A8CE-47DC-9D04-596EE3210E4A}" type="sibTrans" cxnId="{5001FD39-11C2-4C96-B3F2-0278D1E29B56}">
      <dgm:prSet/>
      <dgm:spPr/>
      <dgm:t>
        <a:bodyPr/>
        <a:lstStyle/>
        <a:p>
          <a:endParaRPr lang="en-US"/>
        </a:p>
      </dgm:t>
    </dgm:pt>
    <dgm:pt modelId="{4DBFD5B1-AE22-4DEB-B822-0C2E0250DA2D}" type="pres">
      <dgm:prSet presAssocID="{EBE69B27-E5C9-4A3F-A422-AC010955A888}" presName="Name0" presStyleCnt="0">
        <dgm:presLayoutVars>
          <dgm:dir/>
          <dgm:resizeHandles val="exact"/>
        </dgm:presLayoutVars>
      </dgm:prSet>
      <dgm:spPr/>
    </dgm:pt>
    <dgm:pt modelId="{0FA9BAE8-651E-43A0-9343-49D0B2A7C56F}" type="pres">
      <dgm:prSet presAssocID="{18778D62-B62F-41E8-99FC-0EFE1F267991}" presName="parTxOnly" presStyleLbl="node1" presStyleIdx="0" presStyleCnt="5">
        <dgm:presLayoutVars>
          <dgm:bulletEnabled val="1"/>
        </dgm:presLayoutVars>
      </dgm:prSet>
      <dgm:spPr/>
    </dgm:pt>
    <dgm:pt modelId="{0E798180-155D-49B9-8D4E-1BBA3FE31211}" type="pres">
      <dgm:prSet presAssocID="{8BD2B7D2-90D6-43B0-A9CD-AC026E1923D0}" presName="parSpace" presStyleCnt="0"/>
      <dgm:spPr/>
    </dgm:pt>
    <dgm:pt modelId="{CB675F57-FA94-4403-B460-F6D3F7F46944}" type="pres">
      <dgm:prSet presAssocID="{185BDD6D-98A4-4152-89AC-E9547919D4FB}" presName="parTxOnly" presStyleLbl="node1" presStyleIdx="1" presStyleCnt="5">
        <dgm:presLayoutVars>
          <dgm:bulletEnabled val="1"/>
        </dgm:presLayoutVars>
      </dgm:prSet>
      <dgm:spPr/>
    </dgm:pt>
    <dgm:pt modelId="{38AB3A4F-75F9-4E92-8E76-7262BE7F87AF}" type="pres">
      <dgm:prSet presAssocID="{0BEC478F-A6AB-4293-99C3-4B07038CD969}" presName="parSpace" presStyleCnt="0"/>
      <dgm:spPr/>
    </dgm:pt>
    <dgm:pt modelId="{FDA8527A-FE98-4E80-A02B-5A9A6086BF85}" type="pres">
      <dgm:prSet presAssocID="{651F7688-90F0-404E-8B88-7020D648EACD}" presName="parTxOnly" presStyleLbl="node1" presStyleIdx="2" presStyleCnt="5">
        <dgm:presLayoutVars>
          <dgm:bulletEnabled val="1"/>
        </dgm:presLayoutVars>
      </dgm:prSet>
      <dgm:spPr/>
    </dgm:pt>
    <dgm:pt modelId="{4E5D71E3-6F38-4F5B-89EC-1DAC4ECDD106}" type="pres">
      <dgm:prSet presAssocID="{B3357EAF-1407-4BD9-A660-2630A92943B0}" presName="parSpace" presStyleCnt="0"/>
      <dgm:spPr/>
    </dgm:pt>
    <dgm:pt modelId="{63F883FE-9E21-40ED-96B5-510A81C571B5}" type="pres">
      <dgm:prSet presAssocID="{A7BC6BDB-91EC-4121-8E92-6CB2F9C4F005}" presName="parTxOnly" presStyleLbl="node1" presStyleIdx="3" presStyleCnt="5">
        <dgm:presLayoutVars>
          <dgm:bulletEnabled val="1"/>
        </dgm:presLayoutVars>
      </dgm:prSet>
      <dgm:spPr/>
    </dgm:pt>
    <dgm:pt modelId="{05E5D344-E1EF-4505-886B-BF00A172AEE2}" type="pres">
      <dgm:prSet presAssocID="{DD9B6120-99AB-4F7F-A6CF-BAD97C9C11F3}" presName="parSpace" presStyleCnt="0"/>
      <dgm:spPr/>
    </dgm:pt>
    <dgm:pt modelId="{74A40666-1842-4373-A448-F8C9B93BA5C8}" type="pres">
      <dgm:prSet presAssocID="{062BAF73-D3E5-4B2F-9767-4E69B3F823B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4FED708-5582-45CE-B9F6-7F7DA603C959}" srcId="{EBE69B27-E5C9-4A3F-A422-AC010955A888}" destId="{651F7688-90F0-404E-8B88-7020D648EACD}" srcOrd="2" destOrd="0" parTransId="{DC371CE9-AF87-48A0-A018-4F590EA4807D}" sibTransId="{B3357EAF-1407-4BD9-A660-2630A92943B0}"/>
    <dgm:cxn modelId="{80617F29-6522-4772-A232-7193383A6E12}" type="presOf" srcId="{062BAF73-D3E5-4B2F-9767-4E69B3F823B9}" destId="{74A40666-1842-4373-A448-F8C9B93BA5C8}" srcOrd="0" destOrd="0" presId="urn:microsoft.com/office/officeart/2005/8/layout/hChevron3"/>
    <dgm:cxn modelId="{6982752A-D046-4093-8312-82FFCB7CD885}" srcId="{EBE69B27-E5C9-4A3F-A422-AC010955A888}" destId="{A7BC6BDB-91EC-4121-8E92-6CB2F9C4F005}" srcOrd="3" destOrd="0" parTransId="{3CB9E2DC-B9B5-4704-BF7C-6FE012FA7ABB}" sibTransId="{DD9B6120-99AB-4F7F-A6CF-BAD97C9C11F3}"/>
    <dgm:cxn modelId="{71F29D2F-033B-4B12-B1B4-381F586D584B}" type="presOf" srcId="{18778D62-B62F-41E8-99FC-0EFE1F267991}" destId="{0FA9BAE8-651E-43A0-9343-49D0B2A7C56F}" srcOrd="0" destOrd="0" presId="urn:microsoft.com/office/officeart/2005/8/layout/hChevron3"/>
    <dgm:cxn modelId="{5001FD39-11C2-4C96-B3F2-0278D1E29B56}" srcId="{EBE69B27-E5C9-4A3F-A422-AC010955A888}" destId="{062BAF73-D3E5-4B2F-9767-4E69B3F823B9}" srcOrd="4" destOrd="0" parTransId="{0AD1A11B-F6D6-4EB1-B99F-D3A23EDC28EF}" sibTransId="{00511472-A8CE-47DC-9D04-596EE3210E4A}"/>
    <dgm:cxn modelId="{0B465340-5FED-4FC7-891C-A4704977393A}" type="presOf" srcId="{A7BC6BDB-91EC-4121-8E92-6CB2F9C4F005}" destId="{63F883FE-9E21-40ED-96B5-510A81C571B5}" srcOrd="0" destOrd="0" presId="urn:microsoft.com/office/officeart/2005/8/layout/hChevron3"/>
    <dgm:cxn modelId="{00645C70-0B84-4113-87E5-F8E19B421285}" srcId="{EBE69B27-E5C9-4A3F-A422-AC010955A888}" destId="{18778D62-B62F-41E8-99FC-0EFE1F267991}" srcOrd="0" destOrd="0" parTransId="{5882D084-9269-4527-82EB-8893248BA23F}" sibTransId="{8BD2B7D2-90D6-43B0-A9CD-AC026E1923D0}"/>
    <dgm:cxn modelId="{DB131D77-C11E-427F-A9DD-A6E7740B8E96}" type="presOf" srcId="{EBE69B27-E5C9-4A3F-A422-AC010955A888}" destId="{4DBFD5B1-AE22-4DEB-B822-0C2E0250DA2D}" srcOrd="0" destOrd="0" presId="urn:microsoft.com/office/officeart/2005/8/layout/hChevron3"/>
    <dgm:cxn modelId="{656E0F78-B662-494C-8610-39EE757FE781}" srcId="{EBE69B27-E5C9-4A3F-A422-AC010955A888}" destId="{185BDD6D-98A4-4152-89AC-E9547919D4FB}" srcOrd="1" destOrd="0" parTransId="{695450CC-08AE-4E5B-B265-E08EE06D8281}" sibTransId="{0BEC478F-A6AB-4293-99C3-4B07038CD969}"/>
    <dgm:cxn modelId="{D2E4CFFC-1F10-464B-AFBB-DA4B5462F368}" type="presOf" srcId="{185BDD6D-98A4-4152-89AC-E9547919D4FB}" destId="{CB675F57-FA94-4403-B460-F6D3F7F46944}" srcOrd="0" destOrd="0" presId="urn:microsoft.com/office/officeart/2005/8/layout/hChevron3"/>
    <dgm:cxn modelId="{9A445AFE-4A0D-4AF0-ACBD-EFD343E6A21E}" type="presOf" srcId="{651F7688-90F0-404E-8B88-7020D648EACD}" destId="{FDA8527A-FE98-4E80-A02B-5A9A6086BF85}" srcOrd="0" destOrd="0" presId="urn:microsoft.com/office/officeart/2005/8/layout/hChevron3"/>
    <dgm:cxn modelId="{FA92B59F-907B-4FFF-8745-895090E38D02}" type="presParOf" srcId="{4DBFD5B1-AE22-4DEB-B822-0C2E0250DA2D}" destId="{0FA9BAE8-651E-43A0-9343-49D0B2A7C56F}" srcOrd="0" destOrd="0" presId="urn:microsoft.com/office/officeart/2005/8/layout/hChevron3"/>
    <dgm:cxn modelId="{0FAA8987-288B-4669-BC80-97092D6E059E}" type="presParOf" srcId="{4DBFD5B1-AE22-4DEB-B822-0C2E0250DA2D}" destId="{0E798180-155D-49B9-8D4E-1BBA3FE31211}" srcOrd="1" destOrd="0" presId="urn:microsoft.com/office/officeart/2005/8/layout/hChevron3"/>
    <dgm:cxn modelId="{4B92BC69-EDCE-4923-BE31-2E985AAD510B}" type="presParOf" srcId="{4DBFD5B1-AE22-4DEB-B822-0C2E0250DA2D}" destId="{CB675F57-FA94-4403-B460-F6D3F7F46944}" srcOrd="2" destOrd="0" presId="urn:microsoft.com/office/officeart/2005/8/layout/hChevron3"/>
    <dgm:cxn modelId="{51ED6846-18C9-44E7-9F94-52CFE36FA1C7}" type="presParOf" srcId="{4DBFD5B1-AE22-4DEB-B822-0C2E0250DA2D}" destId="{38AB3A4F-75F9-4E92-8E76-7262BE7F87AF}" srcOrd="3" destOrd="0" presId="urn:microsoft.com/office/officeart/2005/8/layout/hChevron3"/>
    <dgm:cxn modelId="{915BC352-0CBC-4561-A4C5-9492A831DD33}" type="presParOf" srcId="{4DBFD5B1-AE22-4DEB-B822-0C2E0250DA2D}" destId="{FDA8527A-FE98-4E80-A02B-5A9A6086BF85}" srcOrd="4" destOrd="0" presId="urn:microsoft.com/office/officeart/2005/8/layout/hChevron3"/>
    <dgm:cxn modelId="{78A6EA9D-00B8-4572-ACD3-972C03F39DAB}" type="presParOf" srcId="{4DBFD5B1-AE22-4DEB-B822-0C2E0250DA2D}" destId="{4E5D71E3-6F38-4F5B-89EC-1DAC4ECDD106}" srcOrd="5" destOrd="0" presId="urn:microsoft.com/office/officeart/2005/8/layout/hChevron3"/>
    <dgm:cxn modelId="{DBC1CD96-1A9F-4500-B2FD-0694CA340C94}" type="presParOf" srcId="{4DBFD5B1-AE22-4DEB-B822-0C2E0250DA2D}" destId="{63F883FE-9E21-40ED-96B5-510A81C571B5}" srcOrd="6" destOrd="0" presId="urn:microsoft.com/office/officeart/2005/8/layout/hChevron3"/>
    <dgm:cxn modelId="{33F01A74-4AD8-4981-AF25-A1AC230EF113}" type="presParOf" srcId="{4DBFD5B1-AE22-4DEB-B822-0C2E0250DA2D}" destId="{05E5D344-E1EF-4505-886B-BF00A172AEE2}" srcOrd="7" destOrd="0" presId="urn:microsoft.com/office/officeart/2005/8/layout/hChevron3"/>
    <dgm:cxn modelId="{78C7D13E-9176-4E4C-B719-99115965050A}" type="presParOf" srcId="{4DBFD5B1-AE22-4DEB-B822-0C2E0250DA2D}" destId="{74A40666-1842-4373-A448-F8C9B93BA5C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9BAE8-651E-43A0-9343-49D0B2A7C56F}">
      <dsp:nvSpPr>
        <dsp:cNvPr id="0" name=""/>
        <dsp:cNvSpPr/>
      </dsp:nvSpPr>
      <dsp:spPr>
        <a:xfrm>
          <a:off x="800" y="2584200"/>
          <a:ext cx="1560589" cy="6242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Source</a:t>
          </a:r>
        </a:p>
      </dsp:txBody>
      <dsp:txXfrm>
        <a:off x="800" y="2584200"/>
        <a:ext cx="1404530" cy="624235"/>
      </dsp:txXfrm>
    </dsp:sp>
    <dsp:sp modelId="{CB675F57-FA94-4403-B460-F6D3F7F46944}">
      <dsp:nvSpPr>
        <dsp:cNvPr id="0" name=""/>
        <dsp:cNvSpPr/>
      </dsp:nvSpPr>
      <dsp:spPr>
        <a:xfrm>
          <a:off x="1249271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ETL</a:t>
          </a:r>
        </a:p>
      </dsp:txBody>
      <dsp:txXfrm>
        <a:off x="1561389" y="2584200"/>
        <a:ext cx="936354" cy="624235"/>
      </dsp:txXfrm>
    </dsp:sp>
    <dsp:sp modelId="{FDA8527A-FE98-4E80-A02B-5A9A6086BF85}">
      <dsp:nvSpPr>
        <dsp:cNvPr id="0" name=""/>
        <dsp:cNvSpPr/>
      </dsp:nvSpPr>
      <dsp:spPr>
        <a:xfrm>
          <a:off x="2497742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Warehouse</a:t>
          </a:r>
        </a:p>
      </dsp:txBody>
      <dsp:txXfrm>
        <a:off x="2809860" y="2584200"/>
        <a:ext cx="936354" cy="624235"/>
      </dsp:txXfrm>
    </dsp:sp>
    <dsp:sp modelId="{63F883FE-9E21-40ED-96B5-510A81C571B5}">
      <dsp:nvSpPr>
        <dsp:cNvPr id="0" name=""/>
        <dsp:cNvSpPr/>
      </dsp:nvSpPr>
      <dsp:spPr>
        <a:xfrm>
          <a:off x="3746214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Análise</a:t>
          </a:r>
          <a:r>
            <a:rPr lang="en-US" sz="1200" kern="1200" dirty="0"/>
            <a:t> de dados</a:t>
          </a:r>
        </a:p>
      </dsp:txBody>
      <dsp:txXfrm>
        <a:off x="4058332" y="2584200"/>
        <a:ext cx="936354" cy="624235"/>
      </dsp:txXfrm>
    </dsp:sp>
    <dsp:sp modelId="{74A40666-1842-4373-A448-F8C9B93BA5C8}">
      <dsp:nvSpPr>
        <dsp:cNvPr id="0" name=""/>
        <dsp:cNvSpPr/>
      </dsp:nvSpPr>
      <dsp:spPr>
        <a:xfrm>
          <a:off x="4994685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Visualização</a:t>
          </a:r>
          <a:r>
            <a:rPr lang="en-US" sz="1200" kern="1200" dirty="0"/>
            <a:t> dos dados</a:t>
          </a:r>
        </a:p>
      </dsp:txBody>
      <dsp:txXfrm>
        <a:off x="5306803" y="2584200"/>
        <a:ext cx="936354" cy="624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azanelatto@gmail.com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7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8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66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7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Info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abstrato</a:t>
            </a:r>
            <a:r>
              <a:rPr lang="en-US" dirty="0"/>
              <a:t> </a:t>
            </a:r>
            <a:r>
              <a:rPr lang="en-US" dirty="0" err="1"/>
              <a:t>relacionao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de </a:t>
            </a:r>
            <a:r>
              <a:rPr lang="en-US" dirty="0" err="1"/>
              <a:t>informar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– </a:t>
            </a:r>
            <a:r>
              <a:rPr lang="en-US" dirty="0" err="1"/>
              <a:t>capacidade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, </a:t>
            </a:r>
            <a:r>
              <a:rPr lang="en-US" dirty="0" err="1"/>
              <a:t>entender</a:t>
            </a:r>
            <a:r>
              <a:rPr lang="en-US" dirty="0"/>
              <a:t> e </a:t>
            </a:r>
            <a:r>
              <a:rPr lang="en-US" dirty="0" err="1"/>
              <a:t>compreender</a:t>
            </a:r>
            <a:r>
              <a:rPr lang="en-US" dirty="0"/>
              <a:t> algo novo. </a:t>
            </a:r>
          </a:p>
        </p:txBody>
      </p:sp>
    </p:spTree>
    <p:extLst>
      <p:ext uri="{BB962C8B-B14F-4D97-AF65-F5344CB8AC3E}">
        <p14:creationId xmlns:p14="http://schemas.microsoft.com/office/powerpoint/2010/main" val="825079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28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</a:t>
            </a:r>
            <a:r>
              <a:rPr lang="en-US" dirty="0" err="1"/>
              <a:t>adquirido</a:t>
            </a:r>
            <a:r>
              <a:rPr lang="en-US" dirty="0"/>
              <a:t> e ferramentas </a:t>
            </a:r>
            <a:r>
              <a:rPr lang="en-US" dirty="0" err="1"/>
              <a:t>disponíveis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desconhecidos</a:t>
            </a:r>
            <a:r>
              <a:rPr lang="en-US" dirty="0"/>
              <a:t> que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similaridade</a:t>
            </a:r>
            <a:r>
              <a:rPr lang="en-US" dirty="0"/>
              <a:t> com </a:t>
            </a:r>
            <a:r>
              <a:rPr lang="en-US" dirty="0" err="1"/>
              <a:t>algum</a:t>
            </a:r>
            <a:r>
              <a:rPr lang="en-US" dirty="0"/>
              <a:t> outro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passamos</a:t>
            </a:r>
            <a:r>
              <a:rPr lang="en-US" dirty="0"/>
              <a:t>. Podemos </a:t>
            </a:r>
            <a:r>
              <a:rPr lang="en-US" dirty="0" err="1"/>
              <a:t>ainda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de </a:t>
            </a:r>
            <a:r>
              <a:rPr lang="en-US" dirty="0" err="1"/>
              <a:t>analogias</a:t>
            </a:r>
            <a:r>
              <a:rPr lang="en-US" dirty="0"/>
              <a:t>, </a:t>
            </a:r>
            <a:r>
              <a:rPr lang="en-US" dirty="0" err="1"/>
              <a:t>indução</a:t>
            </a:r>
            <a:r>
              <a:rPr lang="en-US" dirty="0"/>
              <a:t> 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ténicas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  <a:r>
              <a:rPr lang="en-US" dirty="0" err="1"/>
              <a:t>interdependentes</a:t>
            </a:r>
            <a:r>
              <a:rPr lang="en-US" dirty="0"/>
              <a:t>. Para </a:t>
            </a:r>
            <a:r>
              <a:rPr lang="en-US" dirty="0" err="1"/>
              <a:t>gerar</a:t>
            </a:r>
            <a:r>
              <a:rPr lang="en-US" dirty="0"/>
              <a:t> valor</a:t>
            </a:r>
          </a:p>
        </p:txBody>
      </p:sp>
    </p:spTree>
    <p:extLst>
      <p:ext uri="{BB962C8B-B14F-4D97-AF65-F5344CB8AC3E}">
        <p14:creationId xmlns:p14="http://schemas.microsoft.com/office/powerpoint/2010/main" val="10173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39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O </a:t>
            </a:r>
            <a:r>
              <a:rPr lang="en-US" dirty="0" err="1"/>
              <a:t>muda</a:t>
            </a:r>
            <a:r>
              <a:rPr lang="en-US" dirty="0"/>
              <a:t>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outros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analise</a:t>
            </a:r>
            <a:r>
              <a:rPr lang="en-US" dirty="0"/>
              <a:t> de dados? Ferramentas </a:t>
            </a:r>
            <a:r>
              <a:rPr lang="en-US" dirty="0" err="1"/>
              <a:t>utilizadas</a:t>
            </a:r>
            <a:r>
              <a:rPr lang="en-US" dirty="0"/>
              <a:t> e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detalhe</a:t>
            </a:r>
            <a:r>
              <a:rPr lang="en-US" dirty="0"/>
              <a:t> dos </a:t>
            </a:r>
            <a:r>
              <a:rPr lang="en-US" dirty="0" err="1"/>
              <a:t>processos</a:t>
            </a:r>
            <a:r>
              <a:rPr lang="en-US" dirty="0"/>
              <a:t> de ETL.</a:t>
            </a:r>
          </a:p>
        </p:txBody>
      </p:sp>
    </p:spTree>
    <p:extLst>
      <p:ext uri="{BB962C8B-B14F-4D97-AF65-F5344CB8AC3E}">
        <p14:creationId xmlns:p14="http://schemas.microsoft.com/office/powerpoint/2010/main" val="30188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5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55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3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Combinação</a:t>
            </a:r>
            <a:r>
              <a:rPr lang="en-US" dirty="0"/>
              <a:t> de </a:t>
            </a:r>
            <a:r>
              <a:rPr lang="en-US" dirty="0" err="1"/>
              <a:t>métricas</a:t>
            </a:r>
            <a:r>
              <a:rPr lang="en-US" dirty="0"/>
              <a:t> </a:t>
            </a:r>
            <a:r>
              <a:rPr lang="en-US" dirty="0" err="1"/>
              <a:t>independentes</a:t>
            </a:r>
            <a:r>
              <a:rPr lang="en-US" dirty="0"/>
              <a:t> com </a:t>
            </a:r>
            <a:r>
              <a:rPr lang="en-US" dirty="0" err="1"/>
              <a:t>coerência</a:t>
            </a:r>
            <a:r>
              <a:rPr lang="en-US" dirty="0"/>
              <a:t> e de forma </a:t>
            </a:r>
            <a:r>
              <a:rPr lang="en-US" dirty="0" err="1"/>
              <a:t>compreensível</a:t>
            </a:r>
            <a:r>
              <a:rPr lang="en-US" dirty="0"/>
              <a:t>. </a:t>
            </a:r>
            <a:r>
              <a:rPr lang="en-US" b="1" dirty="0" err="1"/>
              <a:t>Isso</a:t>
            </a:r>
            <a:r>
              <a:rPr lang="en-US" b="1" dirty="0"/>
              <a:t> é BI!.</a:t>
            </a:r>
          </a:p>
        </p:txBody>
      </p:sp>
    </p:spTree>
    <p:extLst>
      <p:ext uri="{BB962C8B-B14F-4D97-AF65-F5344CB8AC3E}">
        <p14:creationId xmlns:p14="http://schemas.microsoft.com/office/powerpoint/2010/main" val="3042171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9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2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>
              <a:buNone/>
            </a:pPr>
            <a:r>
              <a:rPr lang="en-US" dirty="0" err="1"/>
              <a:t>Aplicações</a:t>
            </a:r>
            <a:r>
              <a:rPr lang="en-US" dirty="0"/>
              <a:t> de Big Data Analytics </a:t>
            </a:r>
            <a:r>
              <a:rPr lang="en-US" dirty="0" err="1"/>
              <a:t>processam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de dados para conjuntos de dados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medidos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petabytes (PBs) e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volume de dados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</a:t>
            </a:r>
          </a:p>
          <a:p>
            <a:pPr>
              <a:buNone/>
            </a:pPr>
            <a:r>
              <a:rPr lang="en-US" dirty="0"/>
              <a:t>a com </a:t>
            </a:r>
            <a:r>
              <a:rPr lang="en-US" dirty="0" err="1"/>
              <a:t>precisão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 Essa é </a:t>
            </a:r>
            <a:r>
              <a:rPr lang="en-US" dirty="0" err="1"/>
              <a:t>uma</a:t>
            </a:r>
            <a:r>
              <a:rPr lang="en-US" dirty="0"/>
              <a:t> das </a:t>
            </a:r>
          </a:p>
          <a:p>
            <a:pPr>
              <a:buNone/>
            </a:pP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diferenças</a:t>
            </a:r>
            <a:r>
              <a:rPr lang="en-US" dirty="0"/>
              <a:t> entre o BI </a:t>
            </a:r>
            <a:r>
              <a:rPr lang="en-US" dirty="0" err="1"/>
              <a:t>tradicional</a:t>
            </a:r>
            <a:r>
              <a:rPr lang="en-US" dirty="0"/>
              <a:t> e Data Science.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0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241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1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54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Para </a:t>
            </a:r>
            <a:r>
              <a:rPr lang="en-US" dirty="0" err="1"/>
              <a:t>alavancar</a:t>
            </a:r>
            <a:r>
              <a:rPr lang="en-US" dirty="0"/>
              <a:t> as </a:t>
            </a:r>
            <a:r>
              <a:rPr lang="en-US" dirty="0" err="1"/>
              <a:t>vendas</a:t>
            </a:r>
            <a:r>
              <a:rPr lang="en-US" dirty="0"/>
              <a:t>, 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prescritiva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prever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ações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 da </a:t>
            </a:r>
            <a:r>
              <a:rPr lang="en-US" dirty="0" err="1"/>
              <a:t>atuação</a:t>
            </a:r>
            <a:r>
              <a:rPr lang="en-US" dirty="0"/>
              <a:t>. Como </a:t>
            </a:r>
            <a:r>
              <a:rPr lang="en-US" dirty="0" err="1"/>
              <a:t>resultado</a:t>
            </a:r>
            <a:r>
              <a:rPr lang="en-US" dirty="0"/>
              <a:t>, 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o que </a:t>
            </a:r>
            <a:r>
              <a:rPr lang="en-US" dirty="0" err="1"/>
              <a:t>fazer</a:t>
            </a:r>
            <a:r>
              <a:rPr lang="en-US" dirty="0"/>
              <a:t> para </a:t>
            </a:r>
            <a:r>
              <a:rPr lang="en-US" dirty="0" err="1"/>
              <a:t>reverter</a:t>
            </a:r>
            <a:r>
              <a:rPr lang="en-US" dirty="0"/>
              <a:t> o </a:t>
            </a: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desfavorável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Trata</a:t>
            </a:r>
            <a:r>
              <a:rPr lang="en-US" dirty="0"/>
              <a:t>-se de algo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 Ela,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, </a:t>
            </a:r>
            <a:r>
              <a:rPr lang="en-US" b="1" dirty="0" err="1"/>
              <a:t>oferece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subsídios</a:t>
            </a:r>
            <a:r>
              <a:rPr lang="en-US" dirty="0"/>
              <a:t> 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impactos</a:t>
            </a:r>
            <a:r>
              <a:rPr lang="en-US" dirty="0"/>
              <a:t> </a:t>
            </a:r>
            <a:r>
              <a:rPr lang="en-US" dirty="0" err="1"/>
              <a:t>desejados</a:t>
            </a:r>
            <a:r>
              <a:rPr lang="en-US" dirty="0"/>
              <a:t>.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inclusive,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roteirizações</a:t>
            </a:r>
            <a:r>
              <a:rPr lang="en-US" dirty="0"/>
              <a:t> de </a:t>
            </a:r>
            <a:r>
              <a:rPr lang="en-US" dirty="0" err="1"/>
              <a:t>atuação</a:t>
            </a:r>
            <a:r>
              <a:rPr lang="en-US" dirty="0"/>
              <a:t>, de modo a </a:t>
            </a:r>
            <a:r>
              <a:rPr lang="en-US" dirty="0" err="1"/>
              <a:t>otimizar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e </a:t>
            </a:r>
            <a:r>
              <a:rPr lang="en-US" dirty="0" err="1"/>
              <a:t>ampliar</a:t>
            </a:r>
            <a:r>
              <a:rPr lang="en-US" dirty="0"/>
              <a:t> a </a:t>
            </a:r>
            <a:r>
              <a:rPr lang="en-US" dirty="0" err="1"/>
              <a:t>produtividade</a:t>
            </a:r>
            <a:r>
              <a:rPr lang="en-US" dirty="0"/>
              <a:t>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03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85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Foco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 do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corporotivo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qual o </a:t>
            </a:r>
            <a:r>
              <a:rPr lang="en-US" dirty="0" err="1"/>
              <a:t>problema</a:t>
            </a:r>
            <a:r>
              <a:rPr lang="en-US" dirty="0"/>
              <a:t> e qual </a:t>
            </a:r>
            <a:r>
              <a:rPr lang="en-US" dirty="0" err="1"/>
              <a:t>análise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 </a:t>
            </a:r>
            <a:r>
              <a:rPr lang="en-US" dirty="0" err="1"/>
              <a:t>encaixa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cenário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saúde</a:t>
            </a:r>
            <a:r>
              <a:rPr lang="en-US" dirty="0"/>
              <a:t> -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exames</a:t>
            </a:r>
            <a:r>
              <a:rPr lang="en-US" dirty="0"/>
              <a:t> e </a:t>
            </a:r>
            <a:r>
              <a:rPr lang="en-US" dirty="0" err="1"/>
              <a:t>doenças</a:t>
            </a:r>
            <a:r>
              <a:rPr lang="en-US" dirty="0"/>
              <a:t> e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sintomas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Rede social –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conexões</a:t>
            </a:r>
            <a:r>
              <a:rPr lang="en-US" dirty="0"/>
              <a:t>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e </a:t>
            </a:r>
            <a:r>
              <a:rPr lang="en-US" dirty="0" err="1"/>
              <a:t>comportamentos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 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diagnóstica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Saúde</a:t>
            </a:r>
            <a:r>
              <a:rPr lang="en-US" dirty="0"/>
              <a:t>: dado um </a:t>
            </a:r>
            <a:r>
              <a:rPr lang="en-US" dirty="0" err="1"/>
              <a:t>paciente</a:t>
            </a:r>
            <a:r>
              <a:rPr lang="en-US" dirty="0"/>
              <a:t> com </a:t>
            </a:r>
            <a:r>
              <a:rPr lang="en-US" dirty="0" err="1"/>
              <a:t>determinados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qual a </a:t>
            </a:r>
            <a:r>
              <a:rPr lang="en-US" dirty="0" err="1"/>
              <a:t>doença</a:t>
            </a:r>
            <a:r>
              <a:rPr lang="en-US" dirty="0"/>
              <a:t> dele</a:t>
            </a:r>
          </a:p>
          <a:p>
            <a:pPr marL="0" indent="0">
              <a:buNone/>
            </a:pPr>
            <a:r>
              <a:rPr lang="en-US" dirty="0"/>
              <a:t>Rede social: Dadas as </a:t>
            </a:r>
            <a:r>
              <a:rPr lang="en-US" dirty="0" err="1"/>
              <a:t>conexões</a:t>
            </a:r>
            <a:r>
              <a:rPr lang="en-US" dirty="0"/>
              <a:t> e </a:t>
            </a:r>
            <a:r>
              <a:rPr lang="en-US" dirty="0" err="1"/>
              <a:t>engajamento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 é </a:t>
            </a:r>
            <a:r>
              <a:rPr lang="en-US" dirty="0" err="1"/>
              <a:t>influente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rede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saúde</a:t>
            </a:r>
            <a:r>
              <a:rPr lang="en-US" dirty="0"/>
              <a:t> -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exames</a:t>
            </a:r>
            <a:r>
              <a:rPr lang="en-US" dirty="0"/>
              <a:t> e </a:t>
            </a:r>
            <a:r>
              <a:rPr lang="en-US" dirty="0" err="1"/>
              <a:t>sintomas</a:t>
            </a:r>
            <a:r>
              <a:rPr lang="en-US" dirty="0"/>
              <a:t> para </a:t>
            </a:r>
            <a:r>
              <a:rPr lang="en-US" dirty="0" err="1"/>
              <a:t>prever</a:t>
            </a:r>
            <a:r>
              <a:rPr lang="en-US" dirty="0"/>
              <a:t> se um </a:t>
            </a:r>
            <a:r>
              <a:rPr lang="en-US" dirty="0" err="1"/>
              <a:t>indíviduos</a:t>
            </a:r>
            <a:r>
              <a:rPr lang="en-US" dirty="0"/>
              <a:t>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doença</a:t>
            </a:r>
            <a:r>
              <a:rPr lang="en-US" dirty="0"/>
              <a:t> no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Rede social –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usuários</a:t>
            </a:r>
            <a:r>
              <a:rPr lang="en-US" dirty="0"/>
              <a:t> </a:t>
            </a:r>
            <a:r>
              <a:rPr lang="en-US" dirty="0" err="1"/>
              <a:t>suas</a:t>
            </a:r>
            <a:r>
              <a:rPr lang="en-US" dirty="0"/>
              <a:t> </a:t>
            </a:r>
            <a:r>
              <a:rPr lang="en-US" dirty="0" err="1"/>
              <a:t>conexões</a:t>
            </a:r>
            <a:r>
              <a:rPr lang="en-US" dirty="0"/>
              <a:t> a </a:t>
            </a:r>
            <a:r>
              <a:rPr lang="en-US" dirty="0" err="1"/>
              <a:t>fim</a:t>
            </a:r>
            <a:r>
              <a:rPr lang="en-US" dirty="0"/>
              <a:t> de 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conexões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7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87203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52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18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Esse volume </a:t>
            </a:r>
          </a:p>
          <a:p>
            <a:pPr>
              <a:buNone/>
            </a:pPr>
            <a:r>
              <a:rPr lang="en-US" dirty="0" err="1"/>
              <a:t>imenso</a:t>
            </a:r>
            <a:r>
              <a:rPr lang="en-US" dirty="0"/>
              <a:t> de dados é </a:t>
            </a:r>
            <a:r>
              <a:rPr lang="en-US" dirty="0" err="1"/>
              <a:t>resultado</a:t>
            </a:r>
            <a:r>
              <a:rPr lang="en-US" dirty="0"/>
              <a:t> da </a:t>
            </a:r>
            <a:r>
              <a:rPr lang="en-US" dirty="0" err="1"/>
              <a:t>explosão</a:t>
            </a:r>
            <a:r>
              <a:rPr lang="en-US" dirty="0"/>
              <a:t> de ferramentas de </a:t>
            </a:r>
            <a:r>
              <a:rPr lang="en-US" dirty="0" err="1"/>
              <a:t>geração</a:t>
            </a:r>
            <a:r>
              <a:rPr lang="en-US" dirty="0"/>
              <a:t> de dados, </a:t>
            </a:r>
            <a:r>
              <a:rPr lang="en-US" dirty="0" err="1"/>
              <a:t>rastreamento</a:t>
            </a:r>
            <a:r>
              <a:rPr lang="en-US" dirty="0"/>
              <a:t>, </a:t>
            </a:r>
          </a:p>
          <a:p>
            <a:pPr>
              <a:buNone/>
            </a:pPr>
            <a:r>
              <a:rPr lang="en-US" dirty="0" err="1"/>
              <a:t>monitoramento</a:t>
            </a:r>
            <a:r>
              <a:rPr lang="en-US" dirty="0"/>
              <a:t>, </a:t>
            </a:r>
            <a:r>
              <a:rPr lang="en-US" dirty="0" err="1"/>
              <a:t>transações</a:t>
            </a:r>
            <a:r>
              <a:rPr lang="en-US" dirty="0"/>
              <a:t> e redes </a:t>
            </a:r>
            <a:r>
              <a:rPr lang="en-US" dirty="0" err="1"/>
              <a:t>sociais</a:t>
            </a:r>
            <a:r>
              <a:rPr lang="en-US" dirty="0"/>
              <a:t> (para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) que se </a:t>
            </a:r>
            <a:r>
              <a:rPr lang="en-US" dirty="0" err="1"/>
              <a:t>tornaram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anos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geram</a:t>
            </a:r>
            <a:r>
              <a:rPr lang="en-US" dirty="0"/>
              <a:t> cargas de</a:t>
            </a:r>
          </a:p>
          <a:p>
            <a:pPr>
              <a:buNone/>
            </a:pPr>
            <a:r>
              <a:rPr lang="en-US" dirty="0" err="1"/>
              <a:t>novos</a:t>
            </a:r>
            <a:r>
              <a:rPr lang="en-US" dirty="0"/>
              <a:t> dados,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geram</a:t>
            </a:r>
            <a:r>
              <a:rPr lang="en-US" dirty="0"/>
              <a:t> um novo </a:t>
            </a:r>
          </a:p>
          <a:p>
            <a:pPr>
              <a:buNone/>
            </a:pPr>
            <a:r>
              <a:rPr lang="en-US" dirty="0" err="1"/>
              <a:t>tipo</a:t>
            </a:r>
            <a:r>
              <a:rPr lang="en-US" dirty="0"/>
              <a:t> de dado, </a:t>
            </a:r>
            <a:r>
              <a:rPr lang="en-US" dirty="0" err="1"/>
              <a:t>chamado</a:t>
            </a:r>
            <a:r>
              <a:rPr lang="en-US" dirty="0"/>
              <a:t> dados "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".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,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simplesmente</a:t>
            </a:r>
            <a:r>
              <a:rPr lang="en-US" dirty="0"/>
              <a:t> dados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de forma </a:t>
            </a:r>
            <a:r>
              <a:rPr lang="en-US" dirty="0" err="1"/>
              <a:t>predefinida</a:t>
            </a:r>
            <a:r>
              <a:rPr lang="en-US" dirty="0"/>
              <a:t>. Ao </a:t>
            </a:r>
            <a:r>
              <a:rPr lang="en-US" dirty="0" err="1"/>
              <a:t>contrário</a:t>
            </a:r>
            <a:r>
              <a:rPr lang="en-US" dirty="0"/>
              <a:t> de dados </a:t>
            </a:r>
          </a:p>
          <a:p>
            <a:pPr>
              <a:buNone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tradicionais</a:t>
            </a:r>
            <a:r>
              <a:rPr lang="en-US" dirty="0"/>
              <a:t> e </a:t>
            </a:r>
            <a:r>
              <a:rPr lang="en-US" dirty="0" err="1"/>
              <a:t>estruturados</a:t>
            </a:r>
            <a:r>
              <a:rPr lang="en-US" dirty="0"/>
              <a:t>, e</a:t>
            </a:r>
          </a:p>
          <a:p>
            <a:pPr>
              <a:buNone/>
            </a:pPr>
            <a:r>
              <a:rPr lang="en-US" dirty="0" err="1"/>
              <a:t>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é </a:t>
            </a:r>
            <a:r>
              <a:rPr lang="en-US" dirty="0" err="1"/>
              <a:t>composto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mesmo</a:t>
            </a:r>
            <a:r>
              <a:rPr lang="en-US" dirty="0"/>
              <a:t> tempo que </a:t>
            </a:r>
            <a:r>
              <a:rPr lang="en-US" dirty="0" err="1"/>
              <a:t>contém</a:t>
            </a:r>
            <a:r>
              <a:rPr lang="en-US" dirty="0"/>
              <a:t> dados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 err="1"/>
              <a:t>identificação</a:t>
            </a:r>
            <a:endParaRPr lang="en-US"/>
          </a:p>
          <a:p>
            <a:pPr>
              <a:buNone/>
            </a:pPr>
            <a:r>
              <a:rPr lang="en-US" dirty="0"/>
              <a:t>.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</a:t>
            </a:r>
            <a:r>
              <a:rPr lang="en-US" dirty="0" err="1"/>
              <a:t>incluem</a:t>
            </a:r>
            <a:r>
              <a:rPr lang="en-US" dirty="0"/>
              <a:t> as ferramentas de </a:t>
            </a:r>
          </a:p>
          <a:p>
            <a:pPr>
              <a:buNone/>
            </a:pP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</a:t>
            </a:r>
            <a:endParaRPr lang="en-US" dirty="0"/>
          </a:p>
          <a:p>
            <a:pPr>
              <a:buNone/>
            </a:pPr>
            <a:r>
              <a:rPr lang="en-US" dirty="0" err="1"/>
              <a:t>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 </a:t>
            </a:r>
          </a:p>
          <a:p>
            <a:pPr>
              <a:buNone/>
            </a:pPr>
            <a:r>
              <a:rPr lang="en-US" dirty="0" err="1"/>
              <a:t>os</a:t>
            </a:r>
            <a:endParaRPr lang="en-US"/>
          </a:p>
          <a:p>
            <a:pPr>
              <a:buNone/>
            </a:pP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fazendo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u</a:t>
            </a:r>
          </a:p>
          <a:p>
            <a:pPr>
              <a:buNone/>
            </a:pPr>
            <a:r>
              <a:rPr lang="en-US" dirty="0"/>
              <a:t>m</a:t>
            </a:r>
          </a:p>
          <a:p>
            <a:pPr>
              <a:buNone/>
            </a:pPr>
            <a:r>
              <a:rPr lang="en-US" dirty="0"/>
              <a:t>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 </a:t>
            </a:r>
          </a:p>
          <a:p>
            <a:pPr>
              <a:buNone/>
            </a:pP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 </a:t>
            </a:r>
          </a:p>
          <a:p>
            <a:pPr>
              <a:buNone/>
            </a:pPr>
            <a:r>
              <a:rPr lang="en-US" dirty="0" err="1"/>
              <a:t>rastrea</a:t>
            </a:r>
          </a:p>
          <a:p>
            <a:pPr>
              <a:buNone/>
            </a:pPr>
            <a:r>
              <a:rPr lang="en-US" dirty="0"/>
              <a:t>mento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empresas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implantando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desafiadas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dilúvio</a:t>
            </a:r>
            <a:r>
              <a:rPr lang="en-US" dirty="0"/>
              <a:t> </a:t>
            </a:r>
            <a:r>
              <a:rPr lang="en-US" dirty="0" err="1"/>
              <a:t>súbito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que </a:t>
            </a:r>
            <a:r>
              <a:rPr lang="en-US" dirty="0" err="1"/>
              <a:t>reduzem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</a:p>
          <a:p>
            <a:pPr>
              <a:buNone/>
            </a:pPr>
            <a:r>
              <a:rPr lang="en-US" dirty="0" err="1"/>
              <a:t>armazenamento</a:t>
            </a:r>
            <a:r>
              <a:rPr lang="en-US" dirty="0"/>
              <a:t>, mas,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est</a:t>
            </a:r>
            <a:endParaRPr lang="en-US" dirty="0"/>
          </a:p>
          <a:p>
            <a:pPr>
              <a:buNone/>
            </a:pP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encontrando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esta</a:t>
            </a:r>
            <a:r>
              <a:rPr lang="en-US" dirty="0"/>
              <a:t> nova </a:t>
            </a:r>
            <a:r>
              <a:rPr lang="en-US" dirty="0" err="1"/>
              <a:t>informação</a:t>
            </a:r>
            <a:r>
              <a:rPr lang="en-US" dirty="0"/>
              <a:t>. As ferramentas </a:t>
            </a:r>
            <a:r>
              <a:rPr lang="en-US" dirty="0" err="1"/>
              <a:t>tradicionais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projetadas</a:t>
            </a:r>
            <a:r>
              <a:rPr lang="en-US" dirty="0"/>
              <a:t> para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(Bancos de dados </a:t>
            </a:r>
            <a:r>
              <a:rPr lang="en-US" dirty="0" err="1"/>
              <a:t>relacionais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/>
              <a:t>Data Warehouses </a:t>
            </a:r>
            <a:r>
              <a:rPr lang="en-US" dirty="0" err="1"/>
              <a:t>tradicionais</a:t>
            </a:r>
            <a:r>
              <a:rPr lang="en-US" dirty="0"/>
              <a:t>). Nov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inovações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Data </a:t>
            </a:r>
          </a:p>
          <a:p>
            <a:pPr>
              <a:buNone/>
            </a:pPr>
            <a:r>
              <a:rPr lang="en-US" dirty="0"/>
              <a:t>Lakes,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emergindo</a:t>
            </a:r>
            <a:r>
              <a:rPr lang="en-US" dirty="0"/>
              <a:t> para resolver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, mas as </a:t>
            </a:r>
            <a:r>
              <a:rPr lang="en-US" dirty="0" err="1"/>
              <a:t>organizações</a:t>
            </a:r>
            <a:r>
              <a:rPr lang="en-US" dirty="0"/>
              <a:t> que </a:t>
            </a:r>
            <a:r>
              <a:rPr lang="en-US" dirty="0" err="1"/>
              <a:t>ainda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dependem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de ferramentas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implantar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geralmen</a:t>
            </a:r>
            <a:endParaRPr lang="en-US" dirty="0"/>
          </a:p>
          <a:p>
            <a:pPr>
              <a:buNone/>
            </a:pP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sentadas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montanhas</a:t>
            </a:r>
            <a:r>
              <a:rPr lang="en-US" dirty="0"/>
              <a:t> de dados que </a:t>
            </a:r>
            <a:r>
              <a:rPr lang="en-US" dirty="0" err="1"/>
              <a:t>não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sabem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usar.</a:t>
            </a:r>
          </a:p>
          <a:p>
            <a:pPr>
              <a:buNone/>
            </a:pPr>
            <a:r>
              <a:rPr lang="en-US" dirty="0"/>
              <a:t>Um dos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para </a:t>
            </a:r>
            <a:r>
              <a:rPr lang="en-US" dirty="0" err="1"/>
              <a:t>armazenar</a:t>
            </a:r>
            <a:r>
              <a:rPr lang="en-US" dirty="0"/>
              <a:t> e </a:t>
            </a:r>
            <a:r>
              <a:rPr lang="en-US" dirty="0" err="1"/>
              <a:t>processar</a:t>
            </a:r>
            <a:r>
              <a:rPr lang="en-US" dirty="0"/>
              <a:t> Big Data, é o Apache </a:t>
            </a:r>
          </a:p>
          <a:p>
            <a:pPr>
              <a:buNone/>
            </a:pPr>
            <a:r>
              <a:rPr lang="en-US" dirty="0"/>
              <a:t>Hadoop, que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software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projetado</a:t>
            </a:r>
            <a:r>
              <a:rPr lang="en-US" dirty="0"/>
              <a:t> </a:t>
            </a:r>
            <a:r>
              <a:rPr lang="en-US" dirty="0" err="1"/>
              <a:t>especificamente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para p</a:t>
            </a:r>
          </a:p>
          <a:p>
            <a:pPr>
              <a:buNone/>
            </a:pPr>
            <a:r>
              <a:rPr lang="en-US" dirty="0" err="1"/>
              <a:t>esquisar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conjuntos de dados </a:t>
            </a:r>
            <a:r>
              <a:rPr lang="en-US" dirty="0" err="1"/>
              <a:t>armazenados</a:t>
            </a:r>
            <a:r>
              <a:rPr lang="en-US" dirty="0"/>
              <a:t> de forma </a:t>
            </a:r>
            <a:r>
              <a:rPr lang="en-US" dirty="0" err="1"/>
              <a:t>distribuída</a:t>
            </a:r>
            <a:r>
              <a:rPr lang="en-US" dirty="0"/>
              <a:t> (o que </a:t>
            </a:r>
            <a:r>
              <a:rPr lang="en-US" dirty="0" err="1"/>
              <a:t>significa</a:t>
            </a:r>
            <a:r>
              <a:rPr lang="en-US" dirty="0"/>
              <a:t>: 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seu</a:t>
            </a:r>
            <a:r>
              <a:rPr lang="en-US" dirty="0"/>
              <a:t> data center,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ambos).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Hadoop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pesquise</a:t>
            </a:r>
            <a:r>
              <a:rPr lang="en-US" dirty="0"/>
              <a:t> Big </a:t>
            </a:r>
          </a:p>
          <a:p>
            <a:pPr>
              <a:buNone/>
            </a:pPr>
            <a:r>
              <a:rPr lang="en-US" dirty="0"/>
              <a:t>Data,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consulte</a:t>
            </a:r>
            <a:r>
              <a:rPr lang="en-US" dirty="0"/>
              <a:t> </a:t>
            </a:r>
            <a:r>
              <a:rPr lang="en-US" dirty="0" err="1"/>
              <a:t>simultaneamente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 err="1"/>
              <a:t>estruturados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,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máxima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o Hadoop é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. O Microsoft Power BI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HDInsight, o Hadoop no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da Microsoft. </a:t>
            </a:r>
          </a:p>
          <a:p>
            <a:pPr>
              <a:buNone/>
            </a:pPr>
            <a:r>
              <a:rPr lang="en-US" dirty="0"/>
              <a:t>Data Science Academy </a:t>
            </a:r>
            <a:r>
              <a:rPr lang="en-US" dirty="0">
                <a:hlinkClick r:id="rId3"/>
              </a:rPr>
              <a:t>julianazanelatto@gmail.com</a:t>
            </a:r>
            <a:r>
              <a:rPr lang="en-US" dirty="0"/>
              <a:t> 617042b7e32fc31e786c3c87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24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Microsoft Power BI </a:t>
            </a:r>
            <a:r>
              <a:rPr lang="en-US" dirty="0" err="1"/>
              <a:t>oferece</a:t>
            </a:r>
            <a:r>
              <a:rPr lang="en-US" dirty="0"/>
              <a:t> </a:t>
            </a:r>
            <a:r>
              <a:rPr lang="en-US" dirty="0" err="1"/>
              <a:t>suporte</a:t>
            </a:r>
            <a:r>
              <a:rPr lang="en-US" dirty="0"/>
              <a:t> </a:t>
            </a:r>
            <a:r>
              <a:rPr lang="en-US" dirty="0" err="1"/>
              <a:t>ao</a:t>
            </a:r>
            <a:r>
              <a:rPr lang="en-US" dirty="0"/>
              <a:t> HDInsight, o Hadoop no </a:t>
            </a:r>
            <a:r>
              <a:rPr lang="en-US" dirty="0" err="1"/>
              <a:t>ambiente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</a:t>
            </a:r>
            <a:r>
              <a:rPr lang="en-US" dirty="0" err="1"/>
              <a:t>nuvem</a:t>
            </a:r>
            <a:r>
              <a:rPr lang="en-US" dirty="0"/>
              <a:t> da Microsoft.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de dados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bancos</a:t>
            </a:r>
            <a:r>
              <a:rPr lang="en-US" dirty="0"/>
              <a:t> </a:t>
            </a:r>
            <a:r>
              <a:rPr lang="en-US" dirty="0" err="1"/>
              <a:t>relacionais</a:t>
            </a:r>
            <a:r>
              <a:rPr lang="en-US" dirty="0"/>
              <a:t> e data warehouses.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Sistemas </a:t>
            </a:r>
            <a:r>
              <a:rPr lang="en-US" dirty="0" err="1"/>
              <a:t>como</a:t>
            </a:r>
            <a:r>
              <a:rPr lang="en-US" dirty="0"/>
              <a:t> data lakes </a:t>
            </a:r>
            <a:r>
              <a:rPr lang="en-US" dirty="0" err="1"/>
              <a:t>surgiram</a:t>
            </a:r>
            <a:r>
              <a:rPr lang="en-US" dirty="0"/>
              <a:t> para </a:t>
            </a: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lacuna. Com relação a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heterogenas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: </a:t>
            </a:r>
            <a:r>
              <a:rPr lang="en-US" dirty="0" err="1"/>
              <a:t>incluem</a:t>
            </a:r>
            <a:r>
              <a:rPr lang="en-US" dirty="0"/>
              <a:t> as ferramentas de </a:t>
            </a: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 </a:t>
            </a:r>
            <a:r>
              <a:rPr lang="en-US" dirty="0" err="1"/>
              <a:t>os</a:t>
            </a:r>
            <a:r>
              <a:rPr lang="en-US" dirty="0"/>
              <a:t> 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um 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 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 </a:t>
            </a:r>
          </a:p>
          <a:p>
            <a:pPr>
              <a:buNone/>
            </a:pPr>
            <a:r>
              <a:rPr lang="en-US" dirty="0" err="1"/>
              <a:t>rastreamento</a:t>
            </a:r>
            <a:r>
              <a:rPr lang="en-US" dirty="0"/>
              <a:t>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6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03708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Data formats: </a:t>
            </a:r>
            <a:r>
              <a:rPr lang="en-US" b="1" dirty="0"/>
              <a:t>CSV, JSON, AVRO, Protocol Buffers, Parquet, and ORC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8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 BI, IBM e </a:t>
            </a:r>
            <a:r>
              <a:rPr lang="en-US" dirty="0" err="1"/>
              <a:t>Tableu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a big data com </a:t>
            </a:r>
            <a:r>
              <a:rPr lang="en-US" dirty="0" err="1"/>
              <a:t>hadoop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tanto a IBM </a:t>
            </a:r>
            <a:r>
              <a:rPr lang="en-US" dirty="0" err="1"/>
              <a:t>quanto</a:t>
            </a:r>
            <a:r>
              <a:rPr lang="en-US" dirty="0"/>
              <a:t> a Microsoft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esperam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utilizem</a:t>
            </a:r>
            <a:r>
              <a:rPr lang="en-US" dirty="0"/>
              <a:t> ferramentas </a:t>
            </a:r>
            <a:r>
              <a:rPr lang="en-US" dirty="0" err="1"/>
              <a:t>adicionais</a:t>
            </a:r>
            <a:r>
              <a:rPr lang="en-US" dirty="0"/>
              <a:t> para a </a:t>
            </a:r>
            <a:r>
              <a:rPr lang="en-US" dirty="0" err="1"/>
              <a:t>governança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/>
              <a:t>dados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garantir</a:t>
            </a:r>
            <a:r>
              <a:rPr lang="en-US" dirty="0"/>
              <a:t>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desempenho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4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  <a:r>
              <a:rPr lang="en-US" dirty="0"/>
              <a:t> -&gt; R e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50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1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55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data-and-analytics-jobs-care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0.png"/><Relationship Id="rId4" Type="http://schemas.openxmlformats.org/officeDocument/2006/relationships/diagramData" Target="../diagrams/data1.xml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michaelbryantds/crimedata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www.kaggle.com/datasets/die9origephit/amazon-data-science-book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whenamancodes/data-science-fields-salary-categorization" TargetMode="External"/><Relationship Id="rId5" Type="http://schemas.openxmlformats.org/officeDocument/2006/relationships/hyperlink" Target="https://www.kaggle.com/datasets/anushabellam/trending-videos-on-youtube" TargetMode="External"/><Relationship Id="rId4" Type="http://schemas.openxmlformats.org/officeDocument/2006/relationships/hyperlink" Target="https://www.kaggle.com/datasets/whenamancodes/alcohol-effects-on-study" TargetMode="External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Dados</a:t>
            </a:r>
            <a:endParaRPr lang="en-US" dirty="0"/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Power BI Analyst</a:t>
            </a:r>
            <a:endParaRPr lang="en-US" sz="2400" b="0" i="1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235742"/>
            <a:ext cx="6761700" cy="17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Engenheiro de dados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50" y="1868697"/>
            <a:ext cx="2311879" cy="2333445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6157E3BE-249D-486B-8AC3-DF9FDE9FBF1C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Engenheiro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Desenho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Contrução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Sustentação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soluções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/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Extração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dados de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fontes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heterogêneas</a:t>
            </a:r>
            <a:endParaRPr lang="en-US" err="1"/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Disponibilizar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dados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consumidos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pelos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analistas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cientistas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3748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Cientista de 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71650"/>
            <a:ext cx="2365794" cy="238736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BB11A9D6-997F-42D9-B140-30771C5FC1A6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Cientista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padrões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/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Predição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 responder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atreladas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Buscando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insights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modelagem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30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Analista de dados</a:t>
            </a:r>
            <a:endParaRPr lang="pt-BR"/>
          </a:p>
        </p:txBody>
      </p:sp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82432"/>
            <a:ext cx="2290314" cy="231188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Analista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dashboards</a:t>
            </a:r>
            <a:endParaRPr lang="en-US"/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Apresentação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visual dos dados</a:t>
            </a: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entender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dos dados.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Realiza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diagnóstico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possíveis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motivos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verifica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métricas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83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C5ADB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Perfil de profissional em data</a:t>
            </a:r>
            <a:endParaRPr lang="pt-BR">
              <a:solidFill>
                <a:srgbClr val="0C5ADB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18" y="2863530"/>
            <a:ext cx="1112968" cy="1123751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94" y="1487697"/>
            <a:ext cx="1165884" cy="117666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81" y="2131482"/>
            <a:ext cx="1229385" cy="1240168"/>
          </a:xfrm>
          <a:prstGeom prst="rect">
            <a:avLst/>
          </a:prstGeom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4247B0B9-5785-D46C-7B0F-8BF0E9314F35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Outras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carreiras</a:t>
            </a:r>
            <a:endParaRPr lang="en-US" sz="2800" b="1" err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BI – Business Intelligence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Logistic |Marketing ...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Machine Learning Engineer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Data Architect</a:t>
            </a:r>
          </a:p>
        </p:txBody>
      </p:sp>
    </p:spTree>
    <p:extLst>
      <p:ext uri="{BB962C8B-B14F-4D97-AF65-F5344CB8AC3E}">
        <p14:creationId xmlns:p14="http://schemas.microsoft.com/office/powerpoint/2010/main" val="331962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96141" y="1905441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Business Intelligence e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Matéria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Prima: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3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46" y="2298480"/>
            <a:ext cx="2804433" cy="1536457"/>
          </a:xfrm>
          <a:prstGeom prst="rect">
            <a:avLst/>
          </a:prstGeom>
        </p:spPr>
      </p:pic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445905"/>
            <a:ext cx="4896846" cy="14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</a:rPr>
              <a:t>Dados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 valor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qualquer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tipo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Informação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representação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cenário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compreensão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contexto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459894" y="3115245"/>
            <a:ext cx="8409214" cy="5817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0DD4C3-671D-CD05-4AC8-104483A4C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2" r="305" b="-539"/>
          <a:stretch/>
        </p:blipFill>
        <p:spPr>
          <a:xfrm>
            <a:off x="1332819" y="1983921"/>
            <a:ext cx="6662093" cy="2736499"/>
          </a:xfrm>
          <a:prstGeom prst="rect">
            <a:avLst/>
          </a:prstGeom>
        </p:spPr>
      </p:pic>
      <p:pic>
        <p:nvPicPr>
          <p:cNvPr id="1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7437CE3-BEC6-2C6A-D76F-B14956F30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4" t="4851" r="2595" b="72703"/>
          <a:stretch/>
        </p:blipFill>
        <p:spPr>
          <a:xfrm>
            <a:off x="240846" y="1340457"/>
            <a:ext cx="2101672" cy="8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2" descr="Mulher de negócios com as mãos na cabeça">
            <a:extLst>
              <a:ext uri="{FF2B5EF4-FFF2-40B4-BE49-F238E27FC236}">
                <a16:creationId xmlns:a16="http://schemas.microsoft.com/office/drawing/2014/main" id="{4B8F7548-AA6A-12E4-5AF2-240A138A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5374036" y="3329297"/>
            <a:ext cx="2334092" cy="1799413"/>
          </a:xfrm>
          <a:prstGeom prst="rect">
            <a:avLst/>
          </a:prstGeom>
        </p:spPr>
      </p:pic>
      <p:sp>
        <p:nvSpPr>
          <p:cNvPr id="7" name="Balão de Pensamento: Nuvem 2">
            <a:extLst>
              <a:ext uri="{FF2B5EF4-FFF2-40B4-BE49-F238E27FC236}">
                <a16:creationId xmlns:a16="http://schemas.microsoft.com/office/drawing/2014/main" id="{751C03B3-3170-D44A-94CB-1C2B36C09C44}"/>
              </a:ext>
            </a:extLst>
          </p:cNvPr>
          <p:cNvSpPr/>
          <p:nvPr/>
        </p:nvSpPr>
        <p:spPr>
          <a:xfrm>
            <a:off x="5588030" y="1672939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cs typeface="Arial"/>
              </a:rPr>
              <a:t>E além disso.... e a </a:t>
            </a:r>
            <a:r>
              <a:rPr lang="pt-BR" sz="1600" b="1" dirty="0">
                <a:solidFill>
                  <a:schemeClr val="tx1"/>
                </a:solidFill>
                <a:cs typeface="Arial"/>
              </a:rPr>
              <a:t>Inteligência</a:t>
            </a:r>
            <a:r>
              <a:rPr lang="pt-BR" sz="1600" dirty="0">
                <a:solidFill>
                  <a:schemeClr val="tx1"/>
                </a:solidFill>
                <a:cs typeface="Arial"/>
              </a:rPr>
              <a:t>?</a:t>
            </a:r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3FB9673-CBF9-0335-7D01-EC5FDED2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0" y="1528683"/>
            <a:ext cx="4376057" cy="34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24370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Pensamento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Analítico</a:t>
            </a:r>
            <a:endParaRPr lang="en-US" sz="240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SQL Analytics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Extração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Análise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  <a:endParaRPr lang="en-US"/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processo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ETL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Introduação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Power BI</a:t>
            </a:r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Objetivo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dos dados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solidFill>
                  <a:schemeClr val="tx1"/>
                </a:solidFill>
                <a:latin typeface="Calibri"/>
              </a:rPr>
              <a:t>"</a:t>
            </a:r>
            <a:r>
              <a:rPr lang="en-US" sz="2400" dirty="0">
                <a:latin typeface="Calibri"/>
              </a:rPr>
              <a:t>Business intelligence </a:t>
            </a:r>
            <a:r>
              <a:rPr lang="en-US" sz="2400" dirty="0" err="1">
                <a:latin typeface="Calibri"/>
              </a:rPr>
              <a:t>consiste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uma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área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composta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estratégias</a:t>
            </a:r>
            <a:r>
              <a:rPr lang="en-US" sz="2400" dirty="0">
                <a:latin typeface="Calibri"/>
              </a:rPr>
              <a:t> e </a:t>
            </a:r>
            <a:r>
              <a:rPr lang="en-US" sz="2400" dirty="0" err="1">
                <a:latin typeface="Calibri"/>
              </a:rPr>
              <a:t>tecnologias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utilizadas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empresa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fim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realizar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dados e </a:t>
            </a:r>
            <a:r>
              <a:rPr lang="en-US" sz="2400" dirty="0" err="1">
                <a:latin typeface="Calibri"/>
              </a:rPr>
              <a:t>gerenciamento</a:t>
            </a:r>
            <a:r>
              <a:rPr lang="en-US" sz="2400" dirty="0">
                <a:latin typeface="Calibri"/>
              </a:rPr>
              <a:t> das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.</a:t>
            </a:r>
            <a:r>
              <a:rPr lang="en-US" sz="2400" b="1" dirty="0">
                <a:latin typeface="Calibri"/>
              </a:rPr>
              <a:t>"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O que é Business Intelligence?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ECA80BC-382C-D5CD-4238-0C522289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74" y="2586666"/>
            <a:ext cx="4091077" cy="2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Transformação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dados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Objetivo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conhecimento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Entendimento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fatores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</a:rPr>
              <a:t>Foco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operações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melhorias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B74403-119F-4913-C604-BCEABA97CCDD}"/>
              </a:ext>
            </a:extLst>
          </p:cNvPr>
          <p:cNvSpPr/>
          <p:nvPr/>
        </p:nvSpPr>
        <p:spPr>
          <a:xfrm>
            <a:off x="373630" y="3471084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FEF89F-84F4-1644-AB9A-D11DA9FFC0EC}"/>
              </a:ext>
            </a:extLst>
          </p:cNvPr>
          <p:cNvSpPr/>
          <p:nvPr/>
        </p:nvSpPr>
        <p:spPr>
          <a:xfrm>
            <a:off x="373092" y="4346635"/>
            <a:ext cx="8410753" cy="4852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Evolução</a:t>
            </a:r>
            <a:r>
              <a:rPr lang="en-US" sz="2000" dirty="0">
                <a:latin typeface="Calibri"/>
                <a:cs typeface="Arial"/>
              </a:rPr>
              <a:t> do </a:t>
            </a:r>
            <a:r>
              <a:rPr lang="en-US" sz="2000" dirty="0" err="1">
                <a:latin typeface="Calibri"/>
                <a:cs typeface="Arial"/>
              </a:rPr>
              <a:t>conceito</a:t>
            </a:r>
            <a:r>
              <a:rPr lang="en-US" sz="2000" dirty="0">
                <a:latin typeface="Calibri"/>
                <a:cs typeface="Arial"/>
              </a:rPr>
              <a:t> BI</a:t>
            </a:r>
            <a:endParaRPr lang="en-US" sz="2000">
              <a:latin typeface="Calibri"/>
              <a:cs typeface="Calibri"/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E28E83-8FA6-84EA-3A36-39B2CF0E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5" y="1653846"/>
            <a:ext cx="2385922" cy="17064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99D3B9-20BE-1733-E2C9-4DB4DC547C9E}"/>
              </a:ext>
            </a:extLst>
          </p:cNvPr>
          <p:cNvSpPr/>
          <p:nvPr/>
        </p:nvSpPr>
        <p:spPr>
          <a:xfrm>
            <a:off x="567186" y="3419295"/>
            <a:ext cx="1498838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endParaRPr lang="en-US" dirty="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A4276-C687-D3F5-7889-C7AFD0EBE3C4}"/>
              </a:ext>
            </a:extLst>
          </p:cNvPr>
          <p:cNvSpPr/>
          <p:nvPr/>
        </p:nvSpPr>
        <p:spPr>
          <a:xfrm>
            <a:off x="5365630" y="3419295"/>
            <a:ext cx="3008460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r>
              <a:rPr lang="en-US" sz="2000" dirty="0">
                <a:latin typeface="Calibri"/>
                <a:cs typeface="Arial"/>
              </a:rPr>
              <a:t> + </a:t>
            </a:r>
            <a:r>
              <a:rPr lang="en-US" sz="2000" dirty="0" err="1">
                <a:latin typeface="Calibri"/>
                <a:cs typeface="Arial"/>
              </a:rPr>
              <a:t>sofisticados</a:t>
            </a:r>
            <a:endParaRPr lang="en-US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048592-4666-BA76-CDC9-AA363AC81506}"/>
              </a:ext>
            </a:extLst>
          </p:cNvPr>
          <p:cNvGrpSpPr/>
          <p:nvPr/>
        </p:nvGrpSpPr>
        <p:grpSpPr>
          <a:xfrm>
            <a:off x="4265761" y="1100946"/>
            <a:ext cx="4399469" cy="2102686"/>
            <a:chOff x="4265761" y="1100946"/>
            <a:chExt cx="4399469" cy="21026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37332A-3572-7F04-D2CF-B2DBD34A49F7}"/>
                </a:ext>
              </a:extLst>
            </p:cNvPr>
            <p:cNvSpPr/>
            <p:nvPr/>
          </p:nvSpPr>
          <p:spPr>
            <a:xfrm>
              <a:off x="6120441" y="1100946"/>
              <a:ext cx="2091905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Monitoramento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ativos</a:t>
              </a:r>
              <a:endParaRPr lang="en-US" dirty="0" err="1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971E2B-242A-B568-8107-E5EE6BCE4BA4}"/>
                </a:ext>
              </a:extLst>
            </p:cNvPr>
            <p:cNvSpPr/>
            <p:nvPr/>
          </p:nvSpPr>
          <p:spPr>
            <a:xfrm>
              <a:off x="4265761" y="2071417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Comportamento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clientes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5D4CC0-10D4-F7ED-B13B-E4207C7366A7}"/>
                </a:ext>
              </a:extLst>
            </p:cNvPr>
            <p:cNvSpPr/>
            <p:nvPr/>
          </p:nvSpPr>
          <p:spPr>
            <a:xfrm>
              <a:off x="6659590" y="2448822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Previsibilidade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vendas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3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937421-3948-3ACF-BC31-3AFB975871DD}"/>
              </a:ext>
            </a:extLst>
          </p:cNvPr>
          <p:cNvSpPr/>
          <p:nvPr/>
        </p:nvSpPr>
        <p:spPr>
          <a:xfrm>
            <a:off x="2165384" y="2826229"/>
            <a:ext cx="2728295" cy="46367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Margem </a:t>
            </a:r>
            <a:r>
              <a:rPr lang="en-US" dirty="0" err="1">
                <a:ea typeface="+mn-lt"/>
                <a:cs typeface="+mn-lt"/>
              </a:rPr>
              <a:t>bruta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lucro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91DFD5-EC41-41C5-CCAD-F4202F5B7C33}"/>
              </a:ext>
            </a:extLst>
          </p:cNvPr>
          <p:cNvSpPr/>
          <p:nvPr/>
        </p:nvSpPr>
        <p:spPr>
          <a:xfrm>
            <a:off x="328034" y="3401579"/>
            <a:ext cx="2738501" cy="46367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Retorno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investimento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423F74-1ECA-9877-D80E-5BF183AC7DFC}"/>
              </a:ext>
            </a:extLst>
          </p:cNvPr>
          <p:cNvSpPr/>
          <p:nvPr/>
        </p:nvSpPr>
        <p:spPr>
          <a:xfrm>
            <a:off x="521936" y="2268784"/>
            <a:ext cx="2462956" cy="4534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Produtividade</a:t>
            </a:r>
            <a:endParaRPr lang="en-US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D72183-AC17-6C8C-0D9A-A7681832088C}"/>
              </a:ext>
            </a:extLst>
          </p:cNvPr>
          <p:cNvSpPr/>
          <p:nvPr/>
        </p:nvSpPr>
        <p:spPr>
          <a:xfrm>
            <a:off x="1981303" y="3952668"/>
            <a:ext cx="2922197" cy="4636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Número</a:t>
            </a:r>
            <a:r>
              <a:rPr lang="en-US" dirty="0">
                <a:ea typeface="+mn-lt"/>
                <a:cs typeface="+mn-lt"/>
              </a:rPr>
              <a:t> total de </a:t>
            </a:r>
            <a:r>
              <a:rPr lang="en-US" dirty="0" err="1">
                <a:ea typeface="+mn-lt"/>
                <a:cs typeface="+mn-lt"/>
              </a:rPr>
              <a:t>clientes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6C1753-1038-CF56-9E91-0DD79D240845}"/>
              </a:ext>
            </a:extLst>
          </p:cNvPr>
          <p:cNvSpPr/>
          <p:nvPr/>
        </p:nvSpPr>
        <p:spPr>
          <a:xfrm>
            <a:off x="1889454" y="1697284"/>
            <a:ext cx="2687473" cy="453465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Receita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recorrente</a:t>
            </a:r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60927A-F850-13B9-899B-2D062B8AAEAF}"/>
              </a:ext>
            </a:extLst>
          </p:cNvPr>
          <p:cNvGrpSpPr/>
          <p:nvPr/>
        </p:nvGrpSpPr>
        <p:grpSpPr>
          <a:xfrm>
            <a:off x="5351526" y="1400175"/>
            <a:ext cx="3244890" cy="3255508"/>
            <a:chOff x="5351526" y="1400175"/>
            <a:chExt cx="3244890" cy="325550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D2E5C4D8-86EE-86EB-D63C-55F23DB3E601}"/>
                </a:ext>
              </a:extLst>
            </p:cNvPr>
            <p:cNvSpPr/>
            <p:nvPr/>
          </p:nvSpPr>
          <p:spPr>
            <a:xfrm>
              <a:off x="5351526" y="1400175"/>
              <a:ext cx="1357312" cy="3255508"/>
            </a:xfrm>
            <a:prstGeom prst="rightBrac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Icon&#10;&#10;Description automatically generated">
              <a:extLst>
                <a:ext uri="{FF2B5EF4-FFF2-40B4-BE49-F238E27FC236}">
                  <a16:creationId xmlns:a16="http://schemas.microsoft.com/office/drawing/2014/main" id="{14EDB1CB-3282-9905-B202-D10484CD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19" y="2314459"/>
              <a:ext cx="1783897" cy="17736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3762C8-4E42-23A2-6179-21CA6C788CDE}"/>
                </a:ext>
              </a:extLst>
            </p:cNvPr>
            <p:cNvSpPr txBox="1"/>
            <p:nvPr/>
          </p:nvSpPr>
          <p:spPr>
            <a:xfrm>
              <a:off x="6986589" y="1924730"/>
              <a:ext cx="1059316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rgbClr val="EF8600"/>
                  </a:solidFill>
                  <a:latin typeface="Calibri"/>
                </a:rPr>
                <a:t>BI</a:t>
              </a:r>
              <a:endParaRPr lang="en-US" sz="4800">
                <a:solidFill>
                  <a:srgbClr val="EF86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0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 do BI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735573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Diferentes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escopo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dos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Especificidade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Granularidade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9BEF275-D384-241E-96D9-9DEECAEEE6C4}"/>
              </a:ext>
            </a:extLst>
          </p:cNvPr>
          <p:cNvSpPr/>
          <p:nvPr/>
        </p:nvSpPr>
        <p:spPr>
          <a:xfrm>
            <a:off x="694617" y="4666460"/>
            <a:ext cx="6439581" cy="285749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8541AA7-68B0-9380-9DD3-719AE5D9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6" y="3767817"/>
            <a:ext cx="753836" cy="945017"/>
          </a:xfrm>
          <a:prstGeom prst="rect">
            <a:avLst/>
          </a:prstGeom>
        </p:spPr>
      </p:pic>
      <p:pic>
        <p:nvPicPr>
          <p:cNvPr id="9" name="Picture 9" descr="A picture containing text, metalware, coil spring&#10;&#10;Description automatically generated">
            <a:extLst>
              <a:ext uri="{FF2B5EF4-FFF2-40B4-BE49-F238E27FC236}">
                <a16:creationId xmlns:a16="http://schemas.microsoft.com/office/drawing/2014/main" id="{A42CA8B5-E0BD-0423-1CF0-CFE617CB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9" y="3814760"/>
            <a:ext cx="856570" cy="85112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5483758-037D-CF44-F0FB-BB411FB0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87" y="3812720"/>
            <a:ext cx="547008" cy="120219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DC106F-4276-5915-01DF-939279C55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418" y="994002"/>
            <a:ext cx="4631191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Softwares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BI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072350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Orquestração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Recuperação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Integração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visualização</a:t>
            </a: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A58CA40A-B0B0-865A-4BF6-787290D3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68" y="1902280"/>
            <a:ext cx="3426959" cy="1951264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517D5A-5E5C-A851-8651-6FA8232E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46" y="3524929"/>
            <a:ext cx="2386013" cy="1328738"/>
          </a:xfrm>
          <a:prstGeom prst="rect">
            <a:avLst/>
          </a:prstGeom>
        </p:spPr>
      </p:pic>
      <p:pic>
        <p:nvPicPr>
          <p:cNvPr id="5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C150E9E2-9CC1-F95C-667C-6843674C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07" y="466366"/>
            <a:ext cx="2508477" cy="18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1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EAB407-E76A-D4EA-C2A1-599CF783E9B0}"/>
              </a:ext>
            </a:extLst>
          </p:cNvPr>
          <p:cNvSpPr/>
          <p:nvPr/>
        </p:nvSpPr>
        <p:spPr>
          <a:xfrm>
            <a:off x="4384375" y="2567437"/>
            <a:ext cx="4173027" cy="19625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36E4F-CE2A-782C-F5FB-4042A2F7B96E}"/>
              </a:ext>
            </a:extLst>
          </p:cNvPr>
          <p:cNvSpPr/>
          <p:nvPr/>
        </p:nvSpPr>
        <p:spPr>
          <a:xfrm>
            <a:off x="933809" y="2567437"/>
            <a:ext cx="2922197" cy="19625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975279" y="2568369"/>
            <a:ext cx="2271375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Volume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Velocidade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Veracidade</a:t>
            </a:r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9" name="Google Shape;86;g116295da5bc_0_62">
            <a:extLst>
              <a:ext uri="{FF2B5EF4-FFF2-40B4-BE49-F238E27FC236}">
                <a16:creationId xmlns:a16="http://schemas.microsoft.com/office/drawing/2014/main" id="{B1592A92-6E66-1472-990D-D4F2141A6765}"/>
              </a:ext>
            </a:extLst>
          </p:cNvPr>
          <p:cNvSpPr txBox="1"/>
          <p:nvPr/>
        </p:nvSpPr>
        <p:spPr>
          <a:xfrm>
            <a:off x="4630723" y="2568369"/>
            <a:ext cx="3683949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típicos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Maioria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empresas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Baixo volume de dados</a:t>
            </a:r>
          </a:p>
        </p:txBody>
      </p:sp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578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Pensamento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Analítico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para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D4A243-6429-BF50-FEEC-679C5197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47" y="2461247"/>
            <a:ext cx="4015596" cy="22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587384-B71C-5795-762B-2B38046164FB}"/>
              </a:ext>
            </a:extLst>
          </p:cNvPr>
          <p:cNvSpPr/>
          <p:nvPr/>
        </p:nvSpPr>
        <p:spPr>
          <a:xfrm>
            <a:off x="2947315" y="2803176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Primeira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endParaRPr lang="en-US" sz="2400" dirty="0"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Caracterizar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sumarizar</a:t>
            </a:r>
            <a:r>
              <a:rPr lang="en-US" sz="2400" dirty="0">
                <a:latin typeface="Calibri"/>
              </a:rPr>
              <a:t>..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Entender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Comportamento</a:t>
            </a:r>
            <a:r>
              <a:rPr lang="en-US" sz="2400" dirty="0">
                <a:latin typeface="Calibri"/>
              </a:rPr>
              <a:t> dos dados</a:t>
            </a:r>
          </a:p>
          <a:p>
            <a:pPr marL="76200" algn="just"/>
            <a:endParaRPr lang="en-US" sz="24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00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Encontrar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relações</a:t>
            </a:r>
            <a:r>
              <a:rPr lang="en-US" sz="2400" dirty="0">
                <a:latin typeface="Calibri"/>
              </a:rPr>
              <a:t> de causa e </a:t>
            </a:r>
            <a:r>
              <a:rPr lang="en-US" sz="2400" dirty="0" err="1">
                <a:latin typeface="Calibri"/>
              </a:rPr>
              <a:t>efeito</a:t>
            </a:r>
            <a:r>
              <a:rPr lang="en-US" sz="2400" dirty="0">
                <a:latin typeface="Calibri"/>
              </a:rPr>
              <a:t> no </a:t>
            </a:r>
            <a:r>
              <a:rPr lang="en-US" sz="2400" dirty="0" err="1">
                <a:latin typeface="Calibri"/>
              </a:rPr>
              <a:t>cenário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descrito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pelos</a:t>
            </a:r>
            <a:r>
              <a:rPr lang="en-US" sz="2400" dirty="0">
                <a:latin typeface="Calibri"/>
              </a:rPr>
              <a:t> dados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Processo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probabilístico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CF21E6A-62A7-3A34-4638-09C28C514CED}"/>
              </a:ext>
            </a:extLst>
          </p:cNvPr>
          <p:cNvSpPr/>
          <p:nvPr/>
        </p:nvSpPr>
        <p:spPr>
          <a:xfrm>
            <a:off x="3097710" y="3209242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2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AFD34DEA-17EC-985C-4C43-2DAD85FFDEAF}"/>
              </a:ext>
            </a:extLst>
          </p:cNvPr>
          <p:cNvSpPr/>
          <p:nvPr/>
        </p:nvSpPr>
        <p:spPr>
          <a:xfrm>
            <a:off x="5340517" y="3408427"/>
            <a:ext cx="3075570" cy="917407"/>
          </a:xfrm>
          <a:prstGeom prst="flowChartDocumen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/>
                <a:ea typeface="Calibri"/>
                <a:cs typeface="Arial"/>
              </a:rPr>
              <a:t>Data Science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755D7CC-FE57-A38A-E6A9-C2E677083822}"/>
              </a:ext>
            </a:extLst>
          </p:cNvPr>
          <p:cNvSpPr/>
          <p:nvPr/>
        </p:nvSpPr>
        <p:spPr>
          <a:xfrm>
            <a:off x="2862494" y="3543299"/>
            <a:ext cx="481262" cy="65421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1A2897D-DC1F-1CF3-61CF-572B9C76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70" y="1410420"/>
            <a:ext cx="2201779" cy="1916596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E0C8D4C2-B773-254A-5914-A24A2C553F8F}"/>
              </a:ext>
            </a:extLst>
          </p:cNvPr>
          <p:cNvSpPr/>
          <p:nvPr/>
        </p:nvSpPr>
        <p:spPr>
          <a:xfrm>
            <a:off x="3548894" y="3728104"/>
            <a:ext cx="1586663" cy="285750"/>
          </a:xfrm>
          <a:prstGeom prst="lef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7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Tentar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prever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cenário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Probabilidade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Tendências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2917236" y="3570189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8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Diagnóstico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Prescrição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de um </a:t>
            </a:r>
            <a:r>
              <a:rPr lang="en-US" sz="2400" dirty="0" err="1">
                <a:latin typeface="Calibri"/>
              </a:rPr>
              <a:t>problema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Subsídio</a:t>
            </a:r>
            <a:r>
              <a:rPr lang="en-US" sz="2400" dirty="0">
                <a:latin typeface="Calibri"/>
              </a:rPr>
              <a:t> dos </a:t>
            </a:r>
            <a:r>
              <a:rPr lang="en-US" sz="2400" dirty="0" err="1">
                <a:latin typeface="Calibri"/>
              </a:rPr>
              <a:t>impactos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3030032" y="3916097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aplicar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BI?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Coleta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informações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Estruturação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)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visual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gráficos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…)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50" y="724283"/>
            <a:ext cx="1905000" cy="1666875"/>
          </a:xfrm>
          <a:prstGeom prst="rect">
            <a:avLst/>
          </a:prstGeom>
        </p:spPr>
      </p:pic>
      <p:pic>
        <p:nvPicPr>
          <p:cNvPr id="5" name="Picture 3" descr="Text&#10;&#10;Description automatically generated">
            <a:extLst>
              <a:ext uri="{FF2B5EF4-FFF2-40B4-BE49-F238E27FC236}">
                <a16:creationId xmlns:a16="http://schemas.microsoft.com/office/drawing/2014/main" id="{EE732372-AA19-8514-530A-B2DCC04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45" y="2424363"/>
            <a:ext cx="4295245" cy="24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Respeite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processo</a:t>
            </a: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Problema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negócio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Perguntas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sobre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contexto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Escolha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 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tipo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análise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Utilze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as ferramentas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E5B098F4-65D7-A0A7-BB27-28ADCAB0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30" y="1860880"/>
            <a:ext cx="26765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447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679517" y="3495867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79517" y="1703504"/>
            <a:ext cx="6321216" cy="211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Dados 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&amp; Big Data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pPr/>
              <a:t>39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245207E-6BAE-019E-CFEC-77A857C52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5" r="16231" b="-328"/>
          <a:stretch/>
        </p:blipFill>
        <p:spPr>
          <a:xfrm>
            <a:off x="5333320" y="738868"/>
            <a:ext cx="3346113" cy="31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2068727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Contextualizando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: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Área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de Dados 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4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0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F73836C9-3934-02FC-D44F-A075684A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97" y="2634291"/>
            <a:ext cx="1956040" cy="1945257"/>
          </a:xfrm>
          <a:prstGeom prst="rect">
            <a:avLst/>
          </a:prstGeom>
        </p:spPr>
      </p:pic>
      <p:pic>
        <p:nvPicPr>
          <p:cNvPr id="6" name="Imagem 7" descr="Ícone&#10;&#10;Descrição gerada automaticamente">
            <a:extLst>
              <a:ext uri="{FF2B5EF4-FFF2-40B4-BE49-F238E27FC236}">
                <a16:creationId xmlns:a16="http://schemas.microsoft.com/office/drawing/2014/main" id="{8FE50094-58A8-5EC5-7E4A-95636413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96" y="1762581"/>
            <a:ext cx="1729597" cy="1726168"/>
          </a:xfrm>
          <a:prstGeom prst="rect">
            <a:avLst/>
          </a:prstGeom>
        </p:spPr>
      </p:pic>
      <p:pic>
        <p:nvPicPr>
          <p:cNvPr id="8" name="Imagem 8" descr="Uma imagem contendo machado&#10;&#10;Descrição gerada automaticamente">
            <a:extLst>
              <a:ext uri="{FF2B5EF4-FFF2-40B4-BE49-F238E27FC236}">
                <a16:creationId xmlns:a16="http://schemas.microsoft.com/office/drawing/2014/main" id="{D144284A-4404-0D07-56BE-C48BABAB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11" y="460934"/>
            <a:ext cx="2214833" cy="1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3CF315-7B27-ABA2-CDEA-385338AE5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4BF5D353-A128-7FED-4B05-0F46B7C2697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C53695AA-5806-3908-C1FB-81A7644E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80" y="1325774"/>
            <a:ext cx="6916227" cy="39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Data Analytics &amp; Biga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5423" y="2869473"/>
            <a:ext cx="2271861" cy="2271861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5355205" y="1955578"/>
            <a:ext cx="3209781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Como analisa isso?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EB8EA7AA-6FB7-260B-7B43-E1911DC5E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196813"/>
              </p:ext>
            </p:extLst>
          </p:nvPr>
        </p:nvGraphicFramePr>
        <p:xfrm>
          <a:off x="398972" y="818433"/>
          <a:ext cx="6556075" cy="57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60" name="Left Brace 359">
            <a:extLst>
              <a:ext uri="{FF2B5EF4-FFF2-40B4-BE49-F238E27FC236}">
                <a16:creationId xmlns:a16="http://schemas.microsoft.com/office/drawing/2014/main" id="{CCA0079F-00F2-2902-D7AD-97D1FA5AAE87}"/>
              </a:ext>
            </a:extLst>
          </p:cNvPr>
          <p:cNvSpPr/>
          <p:nvPr/>
        </p:nvSpPr>
        <p:spPr>
          <a:xfrm rot="5400000">
            <a:off x="2667380" y="380024"/>
            <a:ext cx="571499" cy="50788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02EA63-3CD8-9055-FE77-02FF43ED98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14" r="5822" b="-614"/>
          <a:stretch/>
        </p:blipFill>
        <p:spPr>
          <a:xfrm>
            <a:off x="1505541" y="1716464"/>
            <a:ext cx="1311064" cy="910927"/>
          </a:xfrm>
          <a:prstGeom prst="rect">
            <a:avLst/>
          </a:prstGeom>
        </p:spPr>
      </p:pic>
      <p:pic>
        <p:nvPicPr>
          <p:cNvPr id="364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325F17-9D6E-41F3-990A-5B800B002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184" y="1770633"/>
            <a:ext cx="1330625" cy="912117"/>
          </a:xfrm>
          <a:prstGeom prst="rect">
            <a:avLst/>
          </a:prstGeom>
        </p:spPr>
      </p:pic>
      <p:pic>
        <p:nvPicPr>
          <p:cNvPr id="366" name="Picture 3" descr="Icon&#10;&#10;Description automatically generated">
            <a:extLst>
              <a:ext uri="{FF2B5EF4-FFF2-40B4-BE49-F238E27FC236}">
                <a16:creationId xmlns:a16="http://schemas.microsoft.com/office/drawing/2014/main" id="{248A1A86-8F4F-3D88-4B39-6E58849DA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4483" y="4091232"/>
            <a:ext cx="1626194" cy="937660"/>
          </a:xfrm>
          <a:prstGeom prst="rect">
            <a:avLst/>
          </a:prstGeom>
        </p:spPr>
      </p:pic>
      <p:sp>
        <p:nvSpPr>
          <p:cNvPr id="367" name="Arrow: Bent 366">
            <a:extLst>
              <a:ext uri="{FF2B5EF4-FFF2-40B4-BE49-F238E27FC236}">
                <a16:creationId xmlns:a16="http://schemas.microsoft.com/office/drawing/2014/main" id="{78CEE063-FA4F-14EB-B51B-AFD155E3A39A}"/>
              </a:ext>
            </a:extLst>
          </p:cNvPr>
          <p:cNvSpPr/>
          <p:nvPr/>
        </p:nvSpPr>
        <p:spPr>
          <a:xfrm flipV="1">
            <a:off x="6181517" y="4175399"/>
            <a:ext cx="323491" cy="5175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EA3C48-C61E-23F4-0495-2D4557009B63}"/>
              </a:ext>
            </a:extLst>
          </p:cNvPr>
          <p:cNvSpPr/>
          <p:nvPr/>
        </p:nvSpPr>
        <p:spPr>
          <a:xfrm>
            <a:off x="545621" y="2233163"/>
            <a:ext cx="3849537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cs typeface="Arial"/>
              </a:rPr>
              <a:t>Dados </a:t>
            </a:r>
            <a:r>
              <a:rPr lang="en-US" sz="2400" dirty="0" err="1">
                <a:latin typeface="Calibri"/>
                <a:cs typeface="Arial"/>
              </a:rPr>
              <a:t>não</a:t>
            </a:r>
            <a:r>
              <a:rPr lang="en-US" sz="2400" dirty="0">
                <a:latin typeface="Calibri"/>
                <a:cs typeface="Arial"/>
              </a:rPr>
              <a:t> </a:t>
            </a:r>
            <a:r>
              <a:rPr lang="en-US" sz="2400" dirty="0" err="1">
                <a:latin typeface="Calibri"/>
                <a:cs typeface="Arial"/>
              </a:rPr>
              <a:t>estruturados</a:t>
            </a:r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5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3CEE1D5-2C2B-1B7F-F4C0-D53C2621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62" y="1394593"/>
            <a:ext cx="5525218" cy="374532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60621" y="1068511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A29F01F-168A-2D34-4846-30E1C65BF844}"/>
              </a:ext>
            </a:extLst>
          </p:cNvPr>
          <p:cNvSpPr/>
          <p:nvPr/>
        </p:nvSpPr>
        <p:spPr>
          <a:xfrm>
            <a:off x="297612" y="2276208"/>
            <a:ext cx="2081121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285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49838" y="1359653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2A0A7DA-B9D2-1469-5041-0A293E11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8" y="2080298"/>
            <a:ext cx="4109049" cy="2596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DE7E0-4F3E-9BB9-EECD-B84688DC5427}"/>
              </a:ext>
            </a:extLst>
          </p:cNvPr>
          <p:cNvSpPr txBox="1"/>
          <p:nvPr/>
        </p:nvSpPr>
        <p:spPr>
          <a:xfrm>
            <a:off x="323132" y="4668688"/>
            <a:ext cx="461174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https://www.mongodbtutorial.org/getting-started/mongodb-basics/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60159A1-69C2-DFBC-E8A8-144867DCED6A}"/>
              </a:ext>
            </a:extLst>
          </p:cNvPr>
          <p:cNvSpPr/>
          <p:nvPr/>
        </p:nvSpPr>
        <p:spPr>
          <a:xfrm>
            <a:off x="276046" y="1478265"/>
            <a:ext cx="2728102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E00BE1FA-C766-774D-2C5D-1CAD9954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18" y="2083819"/>
            <a:ext cx="3333750" cy="1104900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A98EC344-387C-3B35-6F6F-5B58FCF3F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69" y="3315779"/>
            <a:ext cx="33337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9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27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11029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399324"/>
            <a:ext cx="6119089" cy="112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Datasets no Kaggle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F6A4B8E5-3A41-EA81-A50C-0E755C116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t="-231" r="23125" b="538"/>
          <a:stretch/>
        </p:blipFill>
        <p:spPr>
          <a:xfrm>
            <a:off x="321333" y="3466161"/>
            <a:ext cx="1441367" cy="14954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1EBB14-4B92-3B47-4EFC-7425CE913712}"/>
              </a:ext>
            </a:extLst>
          </p:cNvPr>
          <p:cNvSpPr/>
          <p:nvPr/>
        </p:nvSpPr>
        <p:spPr>
          <a:xfrm>
            <a:off x="966158" y="2394908"/>
            <a:ext cx="4884706" cy="4744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dirty="0">
                <a:cs typeface="Arial"/>
                <a:hlinkClick r:id="rId4"/>
              </a:rPr>
              <a:t>Dataset: Efeitos do alcool nos estudos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36CCBC-C5E1-2063-6CB0-EE48E857C81D}"/>
              </a:ext>
            </a:extLst>
          </p:cNvPr>
          <p:cNvSpPr/>
          <p:nvPr/>
        </p:nvSpPr>
        <p:spPr>
          <a:xfrm>
            <a:off x="1548441" y="3052672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5"/>
              </a:rPr>
              <a:t>Dataset: Trending videos on Youtube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511B5C-A7B3-2C62-0183-21CFC6187742}"/>
              </a:ext>
            </a:extLst>
          </p:cNvPr>
          <p:cNvSpPr/>
          <p:nvPr/>
        </p:nvSpPr>
        <p:spPr>
          <a:xfrm>
            <a:off x="2540479" y="3753568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6"/>
              </a:rPr>
              <a:t>Dataset: Categorização de Salários de DS</a:t>
            </a:r>
            <a:endParaRPr lang="en-US" sz="2000" dirty="0">
              <a:latin typeface="Calibri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F62BB1-A6D2-4CD1-E9B3-D251AAF134A4}"/>
              </a:ext>
            </a:extLst>
          </p:cNvPr>
          <p:cNvSpPr/>
          <p:nvPr/>
        </p:nvSpPr>
        <p:spPr>
          <a:xfrm>
            <a:off x="3672696" y="4400550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7"/>
              </a:rPr>
              <a:t>Dataset: Conjunto de Livros de DS Amazon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E1886D-C014-EACD-55C8-2E374CAAED68}"/>
              </a:ext>
            </a:extLst>
          </p:cNvPr>
          <p:cNvSpPr/>
          <p:nvPr/>
        </p:nvSpPr>
        <p:spPr>
          <a:xfrm>
            <a:off x="567186" y="1661663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ea typeface="+mn-lt"/>
                <a:cs typeface="+mn-lt"/>
                <a:hlinkClick r:id="rId8"/>
              </a:rPr>
              <a:t>Dataset: Crimes em comunidades dos EUA</a:t>
            </a:r>
            <a:endParaRPr lang="en-US" sz="2000">
              <a:latin typeface="Calibri"/>
              <a:cs typeface="Arial"/>
            </a:endParaRPr>
          </a:p>
        </p:txBody>
      </p:sp>
      <p:pic>
        <p:nvPicPr>
          <p:cNvPr id="12" name="Picture 3" descr="Logo&#10;&#10;Description automatically generated">
            <a:extLst>
              <a:ext uri="{FF2B5EF4-FFF2-40B4-BE49-F238E27FC236}">
                <a16:creationId xmlns:a16="http://schemas.microsoft.com/office/drawing/2014/main" id="{75356BB6-E7C4-B970-A581-87DEC2424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391" y="1196375"/>
            <a:ext cx="3433313" cy="1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714BC24-B1C2-559F-ECFB-B32F354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18" y="2867744"/>
            <a:ext cx="3918549" cy="22008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78F6CD-D9ED-CEC0-DFA2-28520B471C2B}"/>
              </a:ext>
            </a:extLst>
          </p:cNvPr>
          <p:cNvSpPr/>
          <p:nvPr/>
        </p:nvSpPr>
        <p:spPr>
          <a:xfrm>
            <a:off x="4923527" y="1348956"/>
            <a:ext cx="2717319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Negócios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762EE1-102E-875C-8BBE-E677929309A2}"/>
              </a:ext>
            </a:extLst>
          </p:cNvPr>
          <p:cNvSpPr/>
          <p:nvPr/>
        </p:nvSpPr>
        <p:spPr>
          <a:xfrm>
            <a:off x="2001328" y="1823407"/>
            <a:ext cx="2717319" cy="4313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E-commerce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7F838F-26CD-56DF-8571-C16569AE7FF0}"/>
              </a:ext>
            </a:extLst>
          </p:cNvPr>
          <p:cNvSpPr/>
          <p:nvPr/>
        </p:nvSpPr>
        <p:spPr>
          <a:xfrm>
            <a:off x="254480" y="3570256"/>
            <a:ext cx="2652621" cy="3989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Social Media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A84704-F633-AE36-BC5F-C0513A51349D}"/>
              </a:ext>
            </a:extLst>
          </p:cNvPr>
          <p:cNvSpPr/>
          <p:nvPr/>
        </p:nvSpPr>
        <p:spPr>
          <a:xfrm>
            <a:off x="5764602" y="2190029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Engenharia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B7975E2-82A4-26CB-D39E-BD277EB1BA5B}"/>
              </a:ext>
            </a:extLst>
          </p:cNvPr>
          <p:cNvSpPr/>
          <p:nvPr/>
        </p:nvSpPr>
        <p:spPr>
          <a:xfrm>
            <a:off x="1052422" y="2567435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Medicina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83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D97F3632-E657-FB92-BAAB-E3BFAD37DC87}"/>
              </a:ext>
            </a:extLst>
          </p:cNvPr>
          <p:cNvSpPr/>
          <p:nvPr/>
        </p:nvSpPr>
        <p:spPr>
          <a:xfrm>
            <a:off x="569883" y="4173207"/>
            <a:ext cx="3321169" cy="63619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BDs</a:t>
            </a:r>
            <a:r>
              <a:rPr lang="pt-BR">
                <a:cs typeface="Arial"/>
              </a:rPr>
              <a:t> simples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359233-7F7C-DB46-9060-47CA02A8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1" b="-690"/>
          <a:stretch/>
        </p:blipFill>
        <p:spPr>
          <a:xfrm>
            <a:off x="850901" y="2170642"/>
            <a:ext cx="2117592" cy="2770775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E30D4B9-54CF-F2B0-5ABB-0B766DA13708}"/>
              </a:ext>
            </a:extLst>
          </p:cNvPr>
          <p:cNvSpPr/>
          <p:nvPr/>
        </p:nvSpPr>
        <p:spPr>
          <a:xfrm>
            <a:off x="4570382" y="4173206"/>
            <a:ext cx="3321169" cy="6361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Big </a:t>
            </a:r>
            <a:r>
              <a:rPr lang="pt-BR" err="1">
                <a:cs typeface="Arial"/>
              </a:rPr>
              <a:t>Organizations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F5D0AFC8-73F9-0576-6B9D-8240E2A2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1810809"/>
            <a:ext cx="4203699" cy="235796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44EC142-B474-41AC-75BD-B85805633CFB}"/>
              </a:ext>
            </a:extLst>
          </p:cNvPr>
          <p:cNvSpPr/>
          <p:nvPr/>
        </p:nvSpPr>
        <p:spPr>
          <a:xfrm>
            <a:off x="5368925" y="447675"/>
            <a:ext cx="1862666" cy="38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93668D-7E76-97FB-DC3E-7904AC3FA073}"/>
              </a:ext>
            </a:extLst>
          </p:cNvPr>
          <p:cNvSpPr/>
          <p:nvPr/>
        </p:nvSpPr>
        <p:spPr>
          <a:xfrm>
            <a:off x="3855508" y="1230841"/>
            <a:ext cx="1862666" cy="381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6F17FB-C83A-795E-E317-B6ACB287D1CB}"/>
              </a:ext>
            </a:extLst>
          </p:cNvPr>
          <p:cNvSpPr/>
          <p:nvPr/>
        </p:nvSpPr>
        <p:spPr>
          <a:xfrm>
            <a:off x="6723591" y="1040340"/>
            <a:ext cx="1862666" cy="381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Usabilidade</a:t>
            </a:r>
            <a:endParaRPr lang="pt-BR"/>
          </a:p>
        </p:txBody>
      </p:sp>
      <p:pic>
        <p:nvPicPr>
          <p:cNvPr id="7" name="Imagem 8" descr="Desenho de placa de sinalização de trânsito&#10;&#10;Descrição gerada automaticamente">
            <a:extLst>
              <a:ext uri="{FF2B5EF4-FFF2-40B4-BE49-F238E27FC236}">
                <a16:creationId xmlns:a16="http://schemas.microsoft.com/office/drawing/2014/main" id="{CAE119F6-5863-CAEA-BBDD-BA8F7311D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7" y="2701054"/>
            <a:ext cx="1399117" cy="1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Perfil de profissional em data</a:t>
            </a:r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68" y="1868697"/>
            <a:ext cx="1578634" cy="1589417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1868697"/>
            <a:ext cx="1578634" cy="158941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881" y="1771649"/>
            <a:ext cx="1578635" cy="1589418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CD21B4F-6E7F-2025-D7BB-81B5A965A8A9}"/>
              </a:ext>
            </a:extLst>
          </p:cNvPr>
          <p:cNvSpPr/>
          <p:nvPr/>
        </p:nvSpPr>
        <p:spPr>
          <a:xfrm>
            <a:off x="1070085" y="1408175"/>
            <a:ext cx="1911568" cy="364577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Engenheiro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EDF763B-145D-677E-BE29-A6C7263691D1}"/>
              </a:ext>
            </a:extLst>
          </p:cNvPr>
          <p:cNvSpPr/>
          <p:nvPr/>
        </p:nvSpPr>
        <p:spPr>
          <a:xfrm>
            <a:off x="3405352" y="3654761"/>
            <a:ext cx="1911568" cy="364577"/>
          </a:xfrm>
          <a:prstGeom prst="wedgeRoundRect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Cientista</a:t>
            </a:r>
            <a:endParaRPr lang="en-US" dirty="0" err="1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B10C7F-26B1-9762-C151-A671DAF85EBD}"/>
              </a:ext>
            </a:extLst>
          </p:cNvPr>
          <p:cNvSpPr/>
          <p:nvPr/>
        </p:nvSpPr>
        <p:spPr>
          <a:xfrm>
            <a:off x="6706257" y="1142132"/>
            <a:ext cx="1911568" cy="36457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Analista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066852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C2F870-CB72-4E2C-B248-3170C6F8F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51</Slides>
  <Notes>50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1650</cp:revision>
  <dcterms:modified xsi:type="dcterms:W3CDTF">2023-09-09T22:01:09Z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